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7"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0" r:id="rId26"/>
    <p:sldId id="282" r:id="rId27"/>
    <p:sldId id="279"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FFFF"/>
    <a:srgbClr val="F7994B"/>
    <a:srgbClr val="F58223"/>
    <a:srgbClr val="2CF07B"/>
    <a:srgbClr val="E2CB1E"/>
    <a:srgbClr val="99FF33"/>
    <a:srgbClr val="FF66CC"/>
    <a:srgbClr val="42D6EA"/>
    <a:srgbClr val="670B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91D17-B483-4D27-A5E5-A2A94093B519}" type="datetimeFigureOut">
              <a:rPr lang="en-US" smtClean="0"/>
              <a:pPr/>
              <a:t>3/4/2021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A61983-7090-4F32-BE0D-91E74FCAF6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A61983-7090-4F32-BE0D-91E74FCAF6D4}"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E65F1A-6495-416A-813A-FE291F77043F}" type="datetimeFigureOut">
              <a:rPr lang="en-US" smtClean="0"/>
              <a:pPr/>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45487-60BA-4FA8-BB7A-6662838B20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65F1A-6495-416A-813A-FE291F77043F}" type="datetimeFigureOut">
              <a:rPr lang="en-US" smtClean="0"/>
              <a:pPr/>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45487-60BA-4FA8-BB7A-6662838B20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65F1A-6495-416A-813A-FE291F77043F}" type="datetimeFigureOut">
              <a:rPr lang="en-US" smtClean="0"/>
              <a:pPr/>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45487-60BA-4FA8-BB7A-6662838B20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65F1A-6495-416A-813A-FE291F77043F}" type="datetimeFigureOut">
              <a:rPr lang="en-US" smtClean="0"/>
              <a:pPr/>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45487-60BA-4FA8-BB7A-6662838B20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E65F1A-6495-416A-813A-FE291F77043F}" type="datetimeFigureOut">
              <a:rPr lang="en-US" smtClean="0"/>
              <a:pPr/>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45487-60BA-4FA8-BB7A-6662838B20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E65F1A-6495-416A-813A-FE291F77043F}" type="datetimeFigureOut">
              <a:rPr lang="en-US" smtClean="0"/>
              <a:pPr/>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45487-60BA-4FA8-BB7A-6662838B20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E65F1A-6495-416A-813A-FE291F77043F}" type="datetimeFigureOut">
              <a:rPr lang="en-US" smtClean="0"/>
              <a:pPr/>
              <a:t>3/4/2021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045487-60BA-4FA8-BB7A-6662838B20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E65F1A-6495-416A-813A-FE291F77043F}" type="datetimeFigureOut">
              <a:rPr lang="en-US" smtClean="0"/>
              <a:pPr/>
              <a:t>3/4/2021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045487-60BA-4FA8-BB7A-6662838B20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65F1A-6495-416A-813A-FE291F77043F}" type="datetimeFigureOut">
              <a:rPr lang="en-US" smtClean="0"/>
              <a:pPr/>
              <a:t>3/4/2021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045487-60BA-4FA8-BB7A-6662838B20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65F1A-6495-416A-813A-FE291F77043F}" type="datetimeFigureOut">
              <a:rPr lang="en-US" smtClean="0"/>
              <a:pPr/>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45487-60BA-4FA8-BB7A-6662838B20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65F1A-6495-416A-813A-FE291F77043F}" type="datetimeFigureOut">
              <a:rPr lang="en-US" smtClean="0"/>
              <a:pPr/>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45487-60BA-4FA8-BB7A-6662838B20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65F1A-6495-416A-813A-FE291F77043F}" type="datetimeFigureOut">
              <a:rPr lang="en-US" smtClean="0"/>
              <a:pPr/>
              <a:t>3/4/2021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45487-60BA-4FA8-BB7A-6662838B20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425575"/>
            <a:ext cx="7772400" cy="1470025"/>
          </a:xfrm>
          <a:ln>
            <a:noFill/>
          </a:ln>
          <a:effectLst>
            <a:outerShdw blurRad="50800" dist="50800" dir="5400000" algn="ctr" rotWithShape="0">
              <a:schemeClr val="tx1"/>
            </a:outerShdw>
          </a:effectLst>
        </p:spPr>
        <p:txBody>
          <a:bodyPr>
            <a:normAutofit/>
          </a:bodyPr>
          <a:lstStyle/>
          <a:p>
            <a:r>
              <a:rPr lang="en-US" sz="3200" dirty="0" smtClean="0">
                <a:solidFill>
                  <a:schemeClr val="bg1">
                    <a:lumMod val="85000"/>
                  </a:schemeClr>
                </a:solidFill>
                <a:latin typeface="Aharoni" pitchFamily="2" charset="-79"/>
                <a:cs typeface="Aharoni" pitchFamily="2" charset="-79"/>
              </a:rPr>
              <a:t>M/S GIRISH CHANDRA GHOSH &amp; G.G.S.</a:t>
            </a:r>
            <a:endParaRPr lang="en-US" sz="3200" dirty="0">
              <a:solidFill>
                <a:schemeClr val="bg1">
                  <a:lumMod val="85000"/>
                </a:schemeClr>
              </a:solidFill>
              <a:latin typeface="Aharoni" pitchFamily="2" charset="-79"/>
              <a:cs typeface="Aharoni" pitchFamily="2" charset="-79"/>
            </a:endParaRPr>
          </a:p>
        </p:txBody>
      </p:sp>
      <p:sp>
        <p:nvSpPr>
          <p:cNvPr id="3" name="Subtitle 2"/>
          <p:cNvSpPr>
            <a:spLocks noGrp="1"/>
          </p:cNvSpPr>
          <p:nvPr>
            <p:ph type="subTitle" idx="1"/>
          </p:nvPr>
        </p:nvSpPr>
        <p:spPr>
          <a:xfrm>
            <a:off x="1676400" y="6058492"/>
            <a:ext cx="6400800" cy="457200"/>
          </a:xfrm>
        </p:spPr>
        <p:txBody>
          <a:bodyPr>
            <a:normAutofit fontScale="92500"/>
          </a:bodyPr>
          <a:lstStyle/>
          <a:p>
            <a:r>
              <a:rPr lang="en-US" sz="1800" dirty="0" smtClean="0">
                <a:solidFill>
                  <a:schemeClr val="bg1"/>
                </a:solidFill>
                <a:latin typeface="Arial" pitchFamily="34" charset="0"/>
                <a:cs typeface="Arial" pitchFamily="34" charset="0"/>
              </a:rPr>
              <a:t>To continue please click on muse or press spacebar / arrow keys</a:t>
            </a:r>
            <a:endParaRPr lang="en-US" sz="1800" dirty="0">
              <a:solidFill>
                <a:schemeClr val="bg1"/>
              </a:solidFill>
              <a:latin typeface="Arial" pitchFamily="34" charset="0"/>
              <a:cs typeface="Arial" pitchFamily="34" charset="0"/>
            </a:endParaRPr>
          </a:p>
        </p:txBody>
      </p:sp>
      <p:pic>
        <p:nvPicPr>
          <p:cNvPr id="4" name="Picture 3" descr="logo.jpg"/>
          <p:cNvPicPr>
            <a:picLocks noChangeAspect="1"/>
          </p:cNvPicPr>
          <p:nvPr/>
        </p:nvPicPr>
        <p:blipFill>
          <a:blip r:embed="rId3" cstate="print"/>
          <a:stretch>
            <a:fillRect/>
          </a:stretch>
        </p:blipFill>
        <p:spPr>
          <a:xfrm>
            <a:off x="304800" y="1752600"/>
            <a:ext cx="1072896" cy="1246632"/>
          </a:xfrm>
          <a:prstGeom prst="rect">
            <a:avLst/>
          </a:prstGeom>
          <a:effectLst>
            <a:outerShdw blurRad="50800" dist="50800" dir="5400000" algn="ctr" rotWithShape="0">
              <a:schemeClr val="tx1"/>
            </a:outerShdw>
          </a:effectLst>
        </p:spPr>
      </p:pic>
      <p:sp>
        <p:nvSpPr>
          <p:cNvPr id="5" name="Subtitle 2"/>
          <p:cNvSpPr txBox="1">
            <a:spLocks/>
          </p:cNvSpPr>
          <p:nvPr/>
        </p:nvSpPr>
        <p:spPr>
          <a:xfrm>
            <a:off x="457200" y="228600"/>
            <a:ext cx="8305800" cy="914400"/>
          </a:xfrm>
          <a:prstGeom prst="rect">
            <a:avLst/>
          </a:prstGeom>
          <a:ln>
            <a:noFill/>
          </a:ln>
          <a:effectLst>
            <a:outerShdw blurRad="50800" dist="38100" dir="2700000" algn="tl" rotWithShape="0">
              <a:schemeClr val="bg1">
                <a:alpha val="40000"/>
              </a:schemeClr>
            </a:outerShdw>
          </a:effectLst>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schemeClr val="accent5">
                    <a:lumMod val="40000"/>
                    <a:lumOff val="60000"/>
                  </a:schemeClr>
                </a:solidFill>
                <a:effectLst/>
                <a:uLnTx/>
                <a:uFillTx/>
                <a:latin typeface="Arial Black" pitchFamily="34" charset="0"/>
                <a:cs typeface="Arial" pitchFamily="34" charset="0"/>
              </a:rPr>
              <a:t>Govt. of West Bengal approved license holder of</a:t>
            </a:r>
            <a:r>
              <a:rPr kumimoji="0" lang="en-US" sz="1400" b="1" i="0" u="none" strike="noStrike" kern="1200" cap="none" spc="0" normalizeH="0" noProof="0" dirty="0" smtClean="0">
                <a:ln>
                  <a:noFill/>
                </a:ln>
                <a:solidFill>
                  <a:schemeClr val="accent5">
                    <a:lumMod val="40000"/>
                    <a:lumOff val="60000"/>
                  </a:schemeClr>
                </a:solidFill>
                <a:effectLst/>
                <a:uLnTx/>
                <a:uFillTx/>
                <a:latin typeface="Arial Black" pitchFamily="34" charset="0"/>
                <a:cs typeface="Arial" pitchFamily="34" charset="0"/>
              </a:rPr>
              <a:t> Legal Metrology Dept., Govt. of W</a:t>
            </a:r>
            <a:r>
              <a:rPr lang="en-US" sz="1400" b="1" dirty="0" err="1" smtClean="0">
                <a:solidFill>
                  <a:schemeClr val="accent5">
                    <a:lumMod val="40000"/>
                    <a:lumOff val="60000"/>
                  </a:schemeClr>
                </a:solidFill>
                <a:latin typeface="Arial Black" pitchFamily="34" charset="0"/>
                <a:cs typeface="Arial" pitchFamily="34" charset="0"/>
              </a:rPr>
              <a:t>est</a:t>
            </a:r>
            <a:r>
              <a:rPr lang="en-US" sz="1400" b="1" dirty="0" smtClean="0">
                <a:solidFill>
                  <a:schemeClr val="accent5">
                    <a:lumMod val="40000"/>
                    <a:lumOff val="60000"/>
                  </a:schemeClr>
                </a:solidFill>
                <a:latin typeface="Arial Black" pitchFamily="34" charset="0"/>
                <a:cs typeface="Arial" pitchFamily="34" charset="0"/>
              </a:rPr>
              <a:t> Bengal</a:t>
            </a:r>
            <a:r>
              <a:rPr kumimoji="0" lang="en-US" sz="1400" b="1" i="0" u="none" strike="noStrike" kern="1200" cap="none" spc="0" normalizeH="0" noProof="0" dirty="0" smtClean="0">
                <a:ln>
                  <a:noFill/>
                </a:ln>
                <a:solidFill>
                  <a:schemeClr val="accent5">
                    <a:lumMod val="40000"/>
                    <a:lumOff val="60000"/>
                  </a:schemeClr>
                </a:solidFill>
                <a:effectLst/>
                <a:uLnTx/>
                <a:uFillTx/>
                <a:latin typeface="Arial Black" pitchFamily="34" charset="0"/>
                <a:cs typeface="Arial" pitchFamily="34" charset="0"/>
              </a:rPr>
              <a:t>, </a:t>
            </a:r>
            <a:r>
              <a:rPr kumimoji="0" lang="en-US" sz="1400" b="1" i="0" u="none" strike="noStrike" kern="1200" cap="none" spc="0" normalizeH="0" noProof="0" dirty="0" err="1" smtClean="0">
                <a:ln>
                  <a:noFill/>
                </a:ln>
                <a:solidFill>
                  <a:schemeClr val="accent5">
                    <a:lumMod val="40000"/>
                    <a:lumOff val="60000"/>
                  </a:schemeClr>
                </a:solidFill>
                <a:effectLst/>
                <a:uLnTx/>
                <a:uFillTx/>
                <a:latin typeface="Arial Black" pitchFamily="34" charset="0"/>
                <a:cs typeface="Arial" pitchFamily="34" charset="0"/>
              </a:rPr>
              <a:t>Odisha</a:t>
            </a:r>
            <a:r>
              <a:rPr kumimoji="0" lang="en-US" sz="1400" b="1" i="0" u="none" strike="noStrike" kern="1200" cap="none" spc="0" normalizeH="0" noProof="0" dirty="0" smtClean="0">
                <a:ln>
                  <a:noFill/>
                </a:ln>
                <a:solidFill>
                  <a:schemeClr val="accent5">
                    <a:lumMod val="40000"/>
                    <a:lumOff val="60000"/>
                  </a:schemeClr>
                </a:solidFill>
                <a:effectLst/>
                <a:uLnTx/>
                <a:uFillTx/>
                <a:latin typeface="Arial Black" pitchFamily="34" charset="0"/>
                <a:cs typeface="Arial" pitchFamily="34" charset="0"/>
              </a:rPr>
              <a:t>, Jharkhand, </a:t>
            </a:r>
            <a:r>
              <a:rPr kumimoji="0" lang="en-US" sz="1400" b="1" i="0" u="none" strike="noStrike" kern="1200" cap="none" spc="0" normalizeH="0" noProof="0" dirty="0" err="1" smtClean="0">
                <a:ln>
                  <a:noFill/>
                </a:ln>
                <a:solidFill>
                  <a:schemeClr val="accent5">
                    <a:lumMod val="40000"/>
                    <a:lumOff val="60000"/>
                  </a:schemeClr>
                </a:solidFill>
                <a:effectLst/>
                <a:uLnTx/>
                <a:uFillTx/>
                <a:latin typeface="Arial Black" pitchFamily="34" charset="0"/>
                <a:cs typeface="Arial" pitchFamily="34" charset="0"/>
              </a:rPr>
              <a:t>Chattishgarh</a:t>
            </a:r>
            <a:r>
              <a:rPr kumimoji="0" lang="en-US" sz="1400" b="1" i="0" u="none" strike="noStrike" kern="1200" cap="none" spc="0" normalizeH="0" noProof="0" dirty="0" smtClean="0">
                <a:ln>
                  <a:noFill/>
                </a:ln>
                <a:solidFill>
                  <a:schemeClr val="accent5">
                    <a:lumMod val="40000"/>
                    <a:lumOff val="60000"/>
                  </a:schemeClr>
                </a:solidFill>
                <a:effectLst/>
                <a:uLnTx/>
                <a:uFillTx/>
                <a:latin typeface="Arial Black" pitchFamily="34" charset="0"/>
                <a:cs typeface="Arial" pitchFamily="34" charset="0"/>
              </a:rPr>
              <a:t>, Sikkim &amp; works under Legal metrology Dept. of other states in India .</a:t>
            </a:r>
            <a:endParaRPr kumimoji="0" lang="en-US" sz="1800" b="1" i="0" u="none" strike="noStrike" kern="1200" cap="none" spc="0" normalizeH="0" baseline="0" noProof="0" dirty="0" smtClean="0">
              <a:ln>
                <a:noFill/>
              </a:ln>
              <a:solidFill>
                <a:schemeClr val="accent5">
                  <a:lumMod val="40000"/>
                  <a:lumOff val="60000"/>
                </a:schemeClr>
              </a:solidFill>
              <a:effectLst/>
              <a:uLnTx/>
              <a:uFillTx/>
              <a:latin typeface="Arial Black" pitchFamily="34" charset="0"/>
              <a:cs typeface="Arial" pitchFamily="34" charset="0"/>
            </a:endParaRPr>
          </a:p>
        </p:txBody>
      </p:sp>
      <p:sp>
        <p:nvSpPr>
          <p:cNvPr id="7" name="Title 1"/>
          <p:cNvSpPr txBox="1">
            <a:spLocks/>
          </p:cNvSpPr>
          <p:nvPr/>
        </p:nvSpPr>
        <p:spPr>
          <a:xfrm>
            <a:off x="2743200" y="739775"/>
            <a:ext cx="4267200" cy="860425"/>
          </a:xfrm>
          <a:prstGeom prst="rect">
            <a:avLst/>
          </a:prstGeom>
          <a:ln>
            <a:noFill/>
          </a:ln>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bg1">
                    <a:lumMod val="85000"/>
                  </a:schemeClr>
                </a:solidFill>
                <a:effectLst/>
                <a:uLnTx/>
                <a:uFillTx/>
                <a:latin typeface="Impact" pitchFamily="34" charset="0"/>
                <a:ea typeface="+mj-ea"/>
                <a:cs typeface="Arial" pitchFamily="34" charset="0"/>
              </a:rPr>
              <a:t>HERITAGE OF BENGAL IN BUSINESS ACTIVITIES</a:t>
            </a:r>
          </a:p>
        </p:txBody>
      </p:sp>
      <p:pic>
        <p:nvPicPr>
          <p:cNvPr id="9" name="Picture 8" descr="P1.jpg"/>
          <p:cNvPicPr>
            <a:picLocks noChangeAspect="1"/>
          </p:cNvPicPr>
          <p:nvPr/>
        </p:nvPicPr>
        <p:blipFill>
          <a:blip r:embed="rId4" cstate="print"/>
          <a:stretch>
            <a:fillRect/>
          </a:stretch>
        </p:blipFill>
        <p:spPr>
          <a:xfrm>
            <a:off x="1676400" y="4035703"/>
            <a:ext cx="1981200" cy="1907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P2.jpg"/>
          <p:cNvPicPr>
            <a:picLocks noChangeAspect="1"/>
          </p:cNvPicPr>
          <p:nvPr/>
        </p:nvPicPr>
        <p:blipFill>
          <a:blip r:embed="rId5" cstate="print"/>
          <a:stretch>
            <a:fillRect/>
          </a:stretch>
        </p:blipFill>
        <p:spPr>
          <a:xfrm>
            <a:off x="6248401" y="4035703"/>
            <a:ext cx="1981199"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P3.jpg"/>
          <p:cNvPicPr>
            <a:picLocks noChangeAspect="1"/>
          </p:cNvPicPr>
          <p:nvPr/>
        </p:nvPicPr>
        <p:blipFill>
          <a:blip r:embed="rId6" cstate="print"/>
          <a:stretch>
            <a:fillRect/>
          </a:stretch>
        </p:blipFill>
        <p:spPr>
          <a:xfrm>
            <a:off x="3962400" y="4035703"/>
            <a:ext cx="19812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itle 1"/>
          <p:cNvSpPr txBox="1">
            <a:spLocks/>
          </p:cNvSpPr>
          <p:nvPr/>
        </p:nvSpPr>
        <p:spPr>
          <a:xfrm>
            <a:off x="2590800" y="3254375"/>
            <a:ext cx="4267200" cy="860425"/>
          </a:xfrm>
          <a:prstGeom prst="rect">
            <a:avLst/>
          </a:prstGeom>
          <a:ln>
            <a:noFill/>
          </a:ln>
          <a:effectLst>
            <a:outerShdw blurRad="50800" dist="38100" dir="2700000" algn="tl" rotWithShape="0">
              <a:schemeClr val="bg1">
                <a:alpha val="60000"/>
              </a:scheme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effectLst/>
                <a:uLnTx/>
                <a:uFillTx/>
                <a:latin typeface="Arial Black" pitchFamily="34" charset="0"/>
                <a:ea typeface="+mj-ea"/>
                <a:cs typeface="Arial" pitchFamily="34" charset="0"/>
              </a:rPr>
              <a:t>www.girishcalibration.com</a:t>
            </a:r>
          </a:p>
        </p:txBody>
      </p:sp>
      <p:pic>
        <p:nvPicPr>
          <p:cNvPr id="17" name="Picture 16" descr="nsic.jpg"/>
          <p:cNvPicPr>
            <a:picLocks noChangeAspect="1"/>
          </p:cNvPicPr>
          <p:nvPr/>
        </p:nvPicPr>
        <p:blipFill>
          <a:blip r:embed="rId7" cstate="print"/>
          <a:stretch>
            <a:fillRect/>
          </a:stretch>
        </p:blipFill>
        <p:spPr>
          <a:xfrm>
            <a:off x="3705664" y="2590800"/>
            <a:ext cx="1371600" cy="762000"/>
          </a:xfrm>
          <a:prstGeom prst="rect">
            <a:avLst/>
          </a:prstGeom>
        </p:spPr>
      </p:pic>
      <p:pic>
        <p:nvPicPr>
          <p:cNvPr id="19" name="Picture 18" descr="msme.jpg"/>
          <p:cNvPicPr>
            <a:picLocks noChangeAspect="1"/>
          </p:cNvPicPr>
          <p:nvPr/>
        </p:nvPicPr>
        <p:blipFill>
          <a:blip r:embed="rId8" cstate="print"/>
          <a:stretch>
            <a:fillRect/>
          </a:stretch>
        </p:blipFill>
        <p:spPr>
          <a:xfrm>
            <a:off x="5411560" y="2590800"/>
            <a:ext cx="1295400" cy="76200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86600" y="2590800"/>
            <a:ext cx="1600200" cy="762000"/>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33575" y="2624064"/>
            <a:ext cx="1238689" cy="7507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1000"/>
                                        <p:tgtEl>
                                          <p:spTgt spid="7"/>
                                        </p:tgtEl>
                                      </p:cBhvr>
                                    </p:animEffect>
                                  </p:childTnLst>
                                </p:cTn>
                              </p:par>
                              <p:par>
                                <p:cTn id="14" presetID="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0-#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1+#ppt_w/2"/>
                                          </p:val>
                                        </p:tav>
                                        <p:tav tm="100000">
                                          <p:val>
                                            <p:strVal val="#ppt_x"/>
                                          </p:val>
                                        </p:tav>
                                      </p:tavLst>
                                    </p:anim>
                                    <p:anim calcmode="lin" valueType="num">
                                      <p:cBhvr additive="base">
                                        <p:cTn id="21" dur="10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ppt_x"/>
                                          </p:val>
                                        </p:tav>
                                        <p:tav tm="100000">
                                          <p:val>
                                            <p:strVal val="#ppt_x"/>
                                          </p:val>
                                        </p:tav>
                                      </p:tavLst>
                                    </p:anim>
                                    <p:anim calcmode="lin" valueType="num">
                                      <p:cBhvr additive="base">
                                        <p:cTn id="25" dur="1000" fill="hold"/>
                                        <p:tgtEl>
                                          <p:spTgt spid="11"/>
                                        </p:tgtEl>
                                        <p:attrNameLst>
                                          <p:attrName>ppt_y</p:attrName>
                                        </p:attrNameLst>
                                      </p:cBhvr>
                                      <p:tavLst>
                                        <p:tav tm="0">
                                          <p:val>
                                            <p:strVal val="1+#ppt_h/2"/>
                                          </p:val>
                                        </p:tav>
                                        <p:tav tm="100000">
                                          <p:val>
                                            <p:strVal val="#ppt_y"/>
                                          </p:val>
                                        </p:tav>
                                      </p:tavLst>
                                    </p:anim>
                                  </p:childTnLst>
                                </p:cTn>
                              </p:par>
                              <p:par>
                                <p:cTn id="26" presetID="4"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ox(in)">
                                      <p:cBhvr>
                                        <p:cTn id="28" dur="1000"/>
                                        <p:tgtEl>
                                          <p:spTgt spid="20"/>
                                        </p:tgtEl>
                                      </p:cBhvr>
                                    </p:animEffect>
                                  </p:childTnLst>
                                </p:cTn>
                              </p:par>
                              <p:par>
                                <p:cTn id="29" presetID="12" presetClass="entr" presetSubtype="4" fill="hold" grpId="1"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Bottom)">
                                      <p:cBhvr>
                                        <p:cTn id="31" dur="500"/>
                                        <p:tgtEl>
                                          <p:spTgt spid="5"/>
                                        </p:tgtEl>
                                      </p:cBhvr>
                                    </p:animEffect>
                                  </p:childTnLst>
                                </p:cTn>
                              </p:par>
                              <p:par>
                                <p:cTn id="32" presetID="37" presetClass="entr" presetSubtype="0" fill="hold" grpId="1"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900" decel="100000" fill="hold"/>
                                        <p:tgtEl>
                                          <p:spTgt spid="2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38" presetID="50" presetClass="entr" presetSubtype="0" decel="10000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3"/>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par>
                                <p:cTn id="43" presetID="50" presetClass="entr" presetSubtype="0" decel="10000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1000" fill="hold"/>
                                        <p:tgtEl>
                                          <p:spTgt spid="19"/>
                                        </p:tgtEl>
                                        <p:attrNameLst>
                                          <p:attrName>ppt_w</p:attrName>
                                        </p:attrNameLst>
                                      </p:cBhvr>
                                      <p:tavLst>
                                        <p:tav tm="0">
                                          <p:val>
                                            <p:strVal val="#ppt_w+.3"/>
                                          </p:val>
                                        </p:tav>
                                        <p:tav tm="100000">
                                          <p:val>
                                            <p:strVal val="#ppt_w"/>
                                          </p:val>
                                        </p:tav>
                                      </p:tavLst>
                                    </p:anim>
                                    <p:anim calcmode="lin" valueType="num">
                                      <p:cBhvr>
                                        <p:cTn id="46" dur="1000" fill="hold"/>
                                        <p:tgtEl>
                                          <p:spTgt spid="19"/>
                                        </p:tgtEl>
                                        <p:attrNameLst>
                                          <p:attrName>ppt_h</p:attrName>
                                        </p:attrNameLst>
                                      </p:cBhvr>
                                      <p:tavLst>
                                        <p:tav tm="0">
                                          <p:val>
                                            <p:strVal val="#ppt_h"/>
                                          </p:val>
                                        </p:tav>
                                        <p:tav tm="100000">
                                          <p:val>
                                            <p:strVal val="#ppt_h"/>
                                          </p:val>
                                        </p:tav>
                                      </p:tavLst>
                                    </p:anim>
                                    <p:animEffect transition="in" filter="fade">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7" grpId="0"/>
      <p:bldP spid="20" grpId="0"/>
      <p:bldP spid="20"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105464" y="609600"/>
            <a:ext cx="4904936" cy="369332"/>
          </a:xfrm>
          <a:prstGeom prst="rect">
            <a:avLst/>
          </a:prstGeom>
          <a:noFill/>
        </p:spPr>
        <p:txBody>
          <a:bodyPr wrap="square" rtlCol="0">
            <a:spAutoFit/>
          </a:bodyPr>
          <a:lstStyle/>
          <a:p>
            <a:pPr algn="just"/>
            <a:r>
              <a:rPr lang="en-US" b="1" dirty="0" smtClean="0">
                <a:solidFill>
                  <a:schemeClr val="bg1"/>
                </a:solidFill>
              </a:rPr>
              <a:t>The station telescope is pointed to wards point A</a:t>
            </a:r>
            <a:endParaRPr lang="en-US" b="1" dirty="0">
              <a:solidFill>
                <a:schemeClr val="bg1"/>
              </a:solidFill>
            </a:endParaRPr>
          </a:p>
        </p:txBody>
      </p:sp>
      <p:cxnSp>
        <p:nvCxnSpPr>
          <p:cNvPr id="17" name="Straight Arrow Connector 16"/>
          <p:cNvCxnSpPr/>
          <p:nvPr/>
        </p:nvCxnSpPr>
        <p:spPr>
          <a:xfrm>
            <a:off x="1710396" y="5562600"/>
            <a:ext cx="8042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6629400" y="5562600"/>
            <a:ext cx="762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544096" y="4876800"/>
            <a:ext cx="1295400" cy="685800"/>
          </a:xfrm>
          <a:prstGeom prst="line">
            <a:avLst/>
          </a:prstGeom>
          <a:ln w="38100">
            <a:solidFill>
              <a:srgbClr val="2C258B"/>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05000" y="5562600"/>
            <a:ext cx="457200" cy="584775"/>
          </a:xfrm>
          <a:prstGeom prst="rect">
            <a:avLst/>
          </a:prstGeom>
          <a:noFill/>
        </p:spPr>
        <p:txBody>
          <a:bodyPr wrap="square" rtlCol="0">
            <a:spAutoFit/>
          </a:bodyPr>
          <a:lstStyle/>
          <a:p>
            <a:r>
              <a:rPr lang="en-US" sz="3200" b="1" dirty="0" smtClean="0">
                <a:solidFill>
                  <a:srgbClr val="FFFF00"/>
                </a:solidFill>
              </a:rPr>
              <a:t>A</a:t>
            </a:r>
            <a:endParaRPr lang="en-US" sz="3200" b="1" dirty="0">
              <a:solidFill>
                <a:srgbClr val="FFFF00"/>
              </a:solidFill>
            </a:endParaRPr>
          </a:p>
        </p:txBody>
      </p:sp>
      <p:sp>
        <p:nvSpPr>
          <p:cNvPr id="10" name="TextBox 9"/>
          <p:cNvSpPr txBox="1"/>
          <p:nvPr/>
        </p:nvSpPr>
        <p:spPr>
          <a:xfrm>
            <a:off x="6858000" y="5562600"/>
            <a:ext cx="457200" cy="584775"/>
          </a:xfrm>
          <a:prstGeom prst="rect">
            <a:avLst/>
          </a:prstGeom>
          <a:noFill/>
        </p:spPr>
        <p:txBody>
          <a:bodyPr wrap="square" rtlCol="0">
            <a:spAutoFit/>
          </a:bodyPr>
          <a:lstStyle/>
          <a:p>
            <a:r>
              <a:rPr lang="en-US" sz="3200" b="1" dirty="0">
                <a:solidFill>
                  <a:srgbClr val="FFFF00"/>
                </a:solidFill>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23" presetClass="entr" presetSubtype="16" repeatCount="indefinite"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2000" fill="hold"/>
                                        <p:tgtEl>
                                          <p:spTgt spid="10"/>
                                        </p:tgtEl>
                                        <p:attrNameLst>
                                          <p:attrName>ppt_w</p:attrName>
                                        </p:attrNameLst>
                                      </p:cBhvr>
                                      <p:tavLst>
                                        <p:tav tm="0">
                                          <p:val>
                                            <p:fltVal val="0"/>
                                          </p:val>
                                        </p:tav>
                                        <p:tav tm="100000">
                                          <p:val>
                                            <p:strVal val="#ppt_w"/>
                                          </p:val>
                                        </p:tav>
                                      </p:tavLst>
                                    </p:anim>
                                    <p:anim calcmode="lin" valueType="num">
                                      <p:cBhvr>
                                        <p:cTn id="24" dur="2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wo.jpg"/>
          <p:cNvPicPr>
            <a:picLocks noChangeAspect="1"/>
          </p:cNvPicPr>
          <p:nvPr/>
        </p:nvPicPr>
        <p:blipFill>
          <a:blip r:embed="rId3" cstate="print"/>
          <a:stretch>
            <a:fillRect/>
          </a:stretch>
        </p:blipFill>
        <p:spPr>
          <a:xfrm>
            <a:off x="3048000" y="1066800"/>
            <a:ext cx="3145536" cy="3575304"/>
          </a:xfrm>
          <a:prstGeom prst="rect">
            <a:avLst/>
          </a:prstGeom>
        </p:spPr>
      </p:pic>
      <p:sp>
        <p:nvSpPr>
          <p:cNvPr id="5" name="TextBox 4"/>
          <p:cNvSpPr txBox="1"/>
          <p:nvPr/>
        </p:nvSpPr>
        <p:spPr>
          <a:xfrm>
            <a:off x="352864" y="4791670"/>
            <a:ext cx="8382000" cy="1200329"/>
          </a:xfrm>
          <a:prstGeom prst="rect">
            <a:avLst/>
          </a:prstGeom>
          <a:noFill/>
        </p:spPr>
        <p:txBody>
          <a:bodyPr wrap="square" rtlCol="0">
            <a:spAutoFit/>
          </a:bodyPr>
          <a:lstStyle/>
          <a:p>
            <a:pPr algn="just"/>
            <a:r>
              <a:rPr lang="en-US" b="1" dirty="0" smtClean="0">
                <a:solidFill>
                  <a:schemeClr val="accent5">
                    <a:lumMod val="75000"/>
                  </a:schemeClr>
                </a:solidFill>
                <a:latin typeface="Arial" pitchFamily="34" charset="0"/>
                <a:cs typeface="Arial" pitchFamily="34" charset="0"/>
              </a:rPr>
              <a:t>This is what we see through the viewfinder. The edge of the tank shell is sighted tangentially coincide with the central cross mark of the viewfinder.</a:t>
            </a:r>
          </a:p>
          <a:p>
            <a:pPr algn="just"/>
            <a:r>
              <a:rPr lang="en-US" b="1" dirty="0" smtClean="0">
                <a:solidFill>
                  <a:schemeClr val="accent5">
                    <a:lumMod val="75000"/>
                  </a:schemeClr>
                </a:solidFill>
                <a:latin typeface="Arial" pitchFamily="34" charset="0"/>
                <a:cs typeface="Arial" pitchFamily="34" charset="0"/>
              </a:rPr>
              <a:t>This point is ‘A’. In this case note that at the top of the viewfinder the tank wall starts to deform (expand) a little to the left</a:t>
            </a:r>
            <a:endParaRPr lang="en-US" b="1" dirty="0">
              <a:solidFill>
                <a:schemeClr val="accent5">
                  <a:lumMod val="75000"/>
                </a:schemeClr>
              </a:solidFill>
              <a:latin typeface="Arial" pitchFamily="34" charset="0"/>
              <a:cs typeface="Arial" pitchFamily="34" charset="0"/>
            </a:endParaRPr>
          </a:p>
        </p:txBody>
      </p:sp>
      <p:sp>
        <p:nvSpPr>
          <p:cNvPr id="6" name="TextBox 5"/>
          <p:cNvSpPr txBox="1"/>
          <p:nvPr/>
        </p:nvSpPr>
        <p:spPr>
          <a:xfrm>
            <a:off x="4210668" y="2236848"/>
            <a:ext cx="457200" cy="584775"/>
          </a:xfrm>
          <a:prstGeom prst="rect">
            <a:avLst/>
          </a:prstGeom>
          <a:noFill/>
        </p:spPr>
        <p:txBody>
          <a:bodyPr wrap="square" rtlCol="0">
            <a:spAutoFit/>
          </a:bodyPr>
          <a:lstStyle/>
          <a:p>
            <a:r>
              <a:rPr lang="en-US" sz="3200" b="1" dirty="0" smtClean="0">
                <a:solidFill>
                  <a:srgbClr val="FFFF00"/>
                </a:solidFill>
              </a:rPr>
              <a:t>A</a:t>
            </a:r>
            <a:endParaRPr lang="en-US" sz="32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8"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par>
                                <p:cTn id="18" presetID="2" presetClass="entr" presetSubtype="4" fill="hold" grpId="1"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Arrow Connector 5"/>
          <p:cNvCxnSpPr/>
          <p:nvPr/>
        </p:nvCxnSpPr>
        <p:spPr>
          <a:xfrm>
            <a:off x="1710396" y="5562600"/>
            <a:ext cx="8042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6629400" y="5562600"/>
            <a:ext cx="762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2864" y="241611"/>
            <a:ext cx="8382000" cy="923330"/>
          </a:xfrm>
          <a:prstGeom prst="rect">
            <a:avLst/>
          </a:prstGeom>
          <a:noFill/>
        </p:spPr>
        <p:txBody>
          <a:bodyPr wrap="square" rtlCol="0">
            <a:spAutoFit/>
          </a:bodyPr>
          <a:lstStyle/>
          <a:p>
            <a:pPr algn="just"/>
            <a:r>
              <a:rPr lang="en-US" b="1" dirty="0" smtClean="0">
                <a:solidFill>
                  <a:schemeClr val="bg1"/>
                </a:solidFill>
              </a:rPr>
              <a:t>The station is now rotated right to point B horizontally and a similar sighting made. The angular value between point A and B is noted in highest resolution in degrees, minutes and seconds.</a:t>
            </a:r>
            <a:endParaRPr lang="en-US" b="1" dirty="0">
              <a:solidFill>
                <a:schemeClr val="bg1"/>
              </a:solidFill>
            </a:endParaRPr>
          </a:p>
        </p:txBody>
      </p:sp>
      <p:cxnSp>
        <p:nvCxnSpPr>
          <p:cNvPr id="9" name="Straight Connector 8"/>
          <p:cNvCxnSpPr/>
          <p:nvPr/>
        </p:nvCxnSpPr>
        <p:spPr>
          <a:xfrm>
            <a:off x="5257800" y="5029200"/>
            <a:ext cx="1371600" cy="533400"/>
          </a:xfrm>
          <a:prstGeom prst="line">
            <a:avLst/>
          </a:prstGeom>
          <a:ln w="38100">
            <a:solidFill>
              <a:srgbClr val="2C258B"/>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05000" y="5486400"/>
            <a:ext cx="457200" cy="584775"/>
          </a:xfrm>
          <a:prstGeom prst="rect">
            <a:avLst/>
          </a:prstGeom>
          <a:noFill/>
        </p:spPr>
        <p:txBody>
          <a:bodyPr wrap="square" rtlCol="0">
            <a:spAutoFit/>
          </a:bodyPr>
          <a:lstStyle/>
          <a:p>
            <a:r>
              <a:rPr lang="en-US" sz="3200" b="1" dirty="0" smtClean="0">
                <a:solidFill>
                  <a:srgbClr val="FFFF00"/>
                </a:solidFill>
              </a:rPr>
              <a:t>A</a:t>
            </a:r>
            <a:endParaRPr lang="en-US" sz="3200" b="1" dirty="0">
              <a:solidFill>
                <a:srgbClr val="FFFF00"/>
              </a:solidFill>
            </a:endParaRPr>
          </a:p>
        </p:txBody>
      </p:sp>
      <p:sp>
        <p:nvSpPr>
          <p:cNvPr id="13" name="TextBox 12"/>
          <p:cNvSpPr txBox="1"/>
          <p:nvPr/>
        </p:nvSpPr>
        <p:spPr>
          <a:xfrm>
            <a:off x="6858000" y="5486400"/>
            <a:ext cx="457200" cy="584775"/>
          </a:xfrm>
          <a:prstGeom prst="rect">
            <a:avLst/>
          </a:prstGeom>
          <a:noFill/>
        </p:spPr>
        <p:txBody>
          <a:bodyPr wrap="square" rtlCol="0">
            <a:spAutoFit/>
          </a:bodyPr>
          <a:lstStyle/>
          <a:p>
            <a:r>
              <a:rPr lang="en-US" sz="3200" b="1" dirty="0">
                <a:solidFill>
                  <a:srgbClr val="FFFF00"/>
                </a:solidFill>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3" presetClass="entr" presetSubtype="16" repeatCount="indefinite"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Arrow Connector 5"/>
          <p:cNvCxnSpPr/>
          <p:nvPr/>
        </p:nvCxnSpPr>
        <p:spPr>
          <a:xfrm>
            <a:off x="1710396" y="2971800"/>
            <a:ext cx="8042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6629400" y="2971800"/>
            <a:ext cx="762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2864" y="241611"/>
            <a:ext cx="8382000" cy="923330"/>
          </a:xfrm>
          <a:prstGeom prst="rect">
            <a:avLst/>
          </a:prstGeom>
          <a:noFill/>
        </p:spPr>
        <p:txBody>
          <a:bodyPr wrap="square" rtlCol="0">
            <a:spAutoFit/>
          </a:bodyPr>
          <a:lstStyle/>
          <a:p>
            <a:pPr algn="just"/>
            <a:r>
              <a:rPr lang="en-US" b="1" dirty="0" smtClean="0">
                <a:solidFill>
                  <a:schemeClr val="bg1"/>
                </a:solidFill>
              </a:rPr>
              <a:t>Without moving the equipments positions, similar sighting is made at a higher positioned shell between C and D and it’s angular value noted.</a:t>
            </a:r>
          </a:p>
          <a:p>
            <a:pPr algn="just"/>
            <a:r>
              <a:rPr lang="en-US" b="1" dirty="0" smtClean="0">
                <a:solidFill>
                  <a:schemeClr val="bg1"/>
                </a:solidFill>
              </a:rPr>
              <a:t>Likewise angular values  are measured for all shells from top to bottom.</a:t>
            </a:r>
            <a:endParaRPr lang="en-US" b="1" dirty="0">
              <a:solidFill>
                <a:schemeClr val="bg1"/>
              </a:solidFill>
            </a:endParaRPr>
          </a:p>
        </p:txBody>
      </p:sp>
      <p:cxnSp>
        <p:nvCxnSpPr>
          <p:cNvPr id="9" name="Straight Connector 8"/>
          <p:cNvCxnSpPr/>
          <p:nvPr/>
        </p:nvCxnSpPr>
        <p:spPr>
          <a:xfrm rot="16200000" flipH="1">
            <a:off x="2514600" y="2971800"/>
            <a:ext cx="1524000" cy="1524000"/>
          </a:xfrm>
          <a:prstGeom prst="line">
            <a:avLst/>
          </a:prstGeom>
          <a:ln w="38100">
            <a:solidFill>
              <a:srgbClr val="2C258B"/>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05000" y="2996625"/>
            <a:ext cx="457200" cy="584775"/>
          </a:xfrm>
          <a:prstGeom prst="rect">
            <a:avLst/>
          </a:prstGeom>
          <a:noFill/>
        </p:spPr>
        <p:txBody>
          <a:bodyPr wrap="square" rtlCol="0">
            <a:spAutoFit/>
          </a:bodyPr>
          <a:lstStyle/>
          <a:p>
            <a:r>
              <a:rPr lang="en-US" sz="3200" b="1" dirty="0" smtClean="0">
                <a:solidFill>
                  <a:srgbClr val="FFFF00"/>
                </a:solidFill>
              </a:rPr>
              <a:t>C</a:t>
            </a:r>
            <a:endParaRPr lang="en-US" sz="3200" b="1" dirty="0">
              <a:solidFill>
                <a:srgbClr val="FFFF00"/>
              </a:solidFill>
            </a:endParaRPr>
          </a:p>
        </p:txBody>
      </p:sp>
      <p:sp>
        <p:nvSpPr>
          <p:cNvPr id="14" name="TextBox 13"/>
          <p:cNvSpPr txBox="1"/>
          <p:nvPr/>
        </p:nvSpPr>
        <p:spPr>
          <a:xfrm>
            <a:off x="6858000" y="2996625"/>
            <a:ext cx="457200" cy="584775"/>
          </a:xfrm>
          <a:prstGeom prst="rect">
            <a:avLst/>
          </a:prstGeom>
          <a:noFill/>
        </p:spPr>
        <p:txBody>
          <a:bodyPr wrap="square" rtlCol="0">
            <a:spAutoFit/>
          </a:bodyPr>
          <a:lstStyle/>
          <a:p>
            <a:r>
              <a:rPr lang="en-US" sz="3200" b="1" dirty="0">
                <a:solidFill>
                  <a:srgbClr val="FFFF00"/>
                </a:solidFill>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3" presetClass="entr" presetSubtype="16" repeatCount="indefinite"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2000" fill="hold"/>
                                        <p:tgtEl>
                                          <p:spTgt spid="13"/>
                                        </p:tgtEl>
                                        <p:attrNameLst>
                                          <p:attrName>ppt_w</p:attrName>
                                        </p:attrNameLst>
                                      </p:cBhvr>
                                      <p:tavLst>
                                        <p:tav tm="0">
                                          <p:val>
                                            <p:fltVal val="0"/>
                                          </p:val>
                                        </p:tav>
                                        <p:tav tm="100000">
                                          <p:val>
                                            <p:strVal val="#ppt_w"/>
                                          </p:val>
                                        </p:tav>
                                      </p:tavLst>
                                    </p:anim>
                                    <p:anim calcmode="lin" valueType="num">
                                      <p:cBhvr>
                                        <p:cTn id="20" dur="2000" fill="hold"/>
                                        <p:tgtEl>
                                          <p:spTgt spid="1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000" fill="hold"/>
                                        <p:tgtEl>
                                          <p:spTgt spid="14"/>
                                        </p:tgtEl>
                                        <p:attrNameLst>
                                          <p:attrName>ppt_w</p:attrName>
                                        </p:attrNameLst>
                                      </p:cBhvr>
                                      <p:tavLst>
                                        <p:tav tm="0">
                                          <p:val>
                                            <p:fltVal val="0"/>
                                          </p:val>
                                        </p:tav>
                                        <p:tav tm="100000">
                                          <p:val>
                                            <p:strVal val="#ppt_w"/>
                                          </p:val>
                                        </p:tav>
                                      </p:tavLst>
                                    </p:anim>
                                    <p:anim calcmode="lin" valueType="num">
                                      <p:cBhvr>
                                        <p:cTn id="24" dur="2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Straight Arrow Connector 5"/>
          <p:cNvCxnSpPr/>
          <p:nvPr/>
        </p:nvCxnSpPr>
        <p:spPr>
          <a:xfrm>
            <a:off x="1710396" y="2971800"/>
            <a:ext cx="8042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6629400" y="2971800"/>
            <a:ext cx="762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2864" y="241611"/>
            <a:ext cx="8382000" cy="923330"/>
          </a:xfrm>
          <a:prstGeom prst="rect">
            <a:avLst/>
          </a:prstGeom>
          <a:noFill/>
        </p:spPr>
        <p:txBody>
          <a:bodyPr wrap="square" rtlCol="0">
            <a:spAutoFit/>
          </a:bodyPr>
          <a:lstStyle/>
          <a:p>
            <a:pPr algn="just"/>
            <a:r>
              <a:rPr lang="en-US" b="1" dirty="0" smtClean="0">
                <a:solidFill>
                  <a:schemeClr val="bg1"/>
                </a:solidFill>
              </a:rPr>
              <a:t>Without moving the equipments positions, similar sighting is made at a higher positioned shell between C and D and it’s angular value noted.</a:t>
            </a:r>
          </a:p>
          <a:p>
            <a:pPr algn="just"/>
            <a:r>
              <a:rPr lang="en-US" b="1" dirty="0" smtClean="0">
                <a:solidFill>
                  <a:schemeClr val="bg1"/>
                </a:solidFill>
              </a:rPr>
              <a:t>Likewise angular values  are measured for all shells from top to bottom.</a:t>
            </a:r>
            <a:endParaRPr lang="en-US" b="1" dirty="0">
              <a:solidFill>
                <a:schemeClr val="bg1"/>
              </a:solidFill>
            </a:endParaRPr>
          </a:p>
        </p:txBody>
      </p:sp>
      <p:cxnSp>
        <p:nvCxnSpPr>
          <p:cNvPr id="9" name="Straight Connector 8"/>
          <p:cNvCxnSpPr/>
          <p:nvPr/>
        </p:nvCxnSpPr>
        <p:spPr>
          <a:xfrm rot="5400000">
            <a:off x="5105400" y="2971800"/>
            <a:ext cx="1524000" cy="1524000"/>
          </a:xfrm>
          <a:prstGeom prst="line">
            <a:avLst/>
          </a:prstGeom>
          <a:ln w="38100">
            <a:solidFill>
              <a:srgbClr val="2C258B"/>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05000" y="2971800"/>
            <a:ext cx="457200" cy="584775"/>
          </a:xfrm>
          <a:prstGeom prst="rect">
            <a:avLst/>
          </a:prstGeom>
          <a:noFill/>
        </p:spPr>
        <p:txBody>
          <a:bodyPr wrap="square" rtlCol="0">
            <a:spAutoFit/>
          </a:bodyPr>
          <a:lstStyle/>
          <a:p>
            <a:r>
              <a:rPr lang="en-US" sz="3200" b="1" dirty="0" smtClean="0">
                <a:solidFill>
                  <a:srgbClr val="FFFF00"/>
                </a:solidFill>
              </a:rPr>
              <a:t>C</a:t>
            </a:r>
            <a:endParaRPr lang="en-US" sz="3200" b="1" dirty="0">
              <a:solidFill>
                <a:srgbClr val="FFFF00"/>
              </a:solidFill>
            </a:endParaRPr>
          </a:p>
        </p:txBody>
      </p:sp>
      <p:sp>
        <p:nvSpPr>
          <p:cNvPr id="13" name="TextBox 12"/>
          <p:cNvSpPr txBox="1"/>
          <p:nvPr/>
        </p:nvSpPr>
        <p:spPr>
          <a:xfrm>
            <a:off x="6858000" y="2971800"/>
            <a:ext cx="457200" cy="584775"/>
          </a:xfrm>
          <a:prstGeom prst="rect">
            <a:avLst/>
          </a:prstGeom>
          <a:noFill/>
        </p:spPr>
        <p:txBody>
          <a:bodyPr wrap="square" rtlCol="0">
            <a:spAutoFit/>
          </a:bodyPr>
          <a:lstStyle/>
          <a:p>
            <a:r>
              <a:rPr lang="en-US" sz="3200" b="1" dirty="0">
                <a:solidFill>
                  <a:srgbClr val="FFFF00"/>
                </a:solidFill>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3" presetClass="entr" presetSubtype="16" repeatCount="indefinite"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2000" fill="hold"/>
                                        <p:tgtEl>
                                          <p:spTgt spid="12"/>
                                        </p:tgtEl>
                                        <p:attrNameLst>
                                          <p:attrName>ppt_w</p:attrName>
                                        </p:attrNameLst>
                                      </p:cBhvr>
                                      <p:tavLst>
                                        <p:tav tm="0">
                                          <p:val>
                                            <p:fltVal val="0"/>
                                          </p:val>
                                        </p:tav>
                                        <p:tav tm="100000">
                                          <p:val>
                                            <p:strVal val="#ppt_w"/>
                                          </p:val>
                                        </p:tav>
                                      </p:tavLst>
                                    </p:anim>
                                    <p:anim calcmode="lin" valueType="num">
                                      <p:cBhvr>
                                        <p:cTn id="20" dur="2000" fill="hold"/>
                                        <p:tgtEl>
                                          <p:spTgt spid="1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2000" fill="hold"/>
                                        <p:tgtEl>
                                          <p:spTgt spid="13"/>
                                        </p:tgtEl>
                                        <p:attrNameLst>
                                          <p:attrName>ppt_w</p:attrName>
                                        </p:attrNameLst>
                                      </p:cBhvr>
                                      <p:tavLst>
                                        <p:tav tm="0">
                                          <p:val>
                                            <p:fltVal val="0"/>
                                          </p:val>
                                        </p:tav>
                                        <p:tav tm="100000">
                                          <p:val>
                                            <p:strVal val="#ppt_w"/>
                                          </p:val>
                                        </p:tav>
                                      </p:tavLst>
                                    </p:anim>
                                    <p:anim calcmode="lin" valueType="num">
                                      <p:cBhvr>
                                        <p:cTn id="24" dur="2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457200"/>
            <a:ext cx="2514600" cy="3657600"/>
          </a:xfrm>
          <a:prstGeom prst="rect">
            <a:avLst/>
          </a:prstGeom>
          <a:ln>
            <a:noFill/>
          </a:ln>
          <a:effectLst/>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All the above steps are repeated for at least 5 to 12 positions all round the tank circumference depending</a:t>
            </a:r>
            <a:r>
              <a:rPr kumimoji="0" lang="en-US" sz="2000" b="1" i="0" u="none" strike="noStrike" kern="1200" cap="none" spc="0" normalizeH="0" noProof="0" dirty="0" smtClean="0">
                <a:ln>
                  <a:noFill/>
                </a:ln>
                <a:solidFill>
                  <a:schemeClr val="accent5">
                    <a:lumMod val="50000"/>
                  </a:schemeClr>
                </a:solidFill>
                <a:effectLst/>
                <a:uLnTx/>
                <a:uFillTx/>
                <a:latin typeface="Arial" pitchFamily="34" charset="0"/>
                <a:ea typeface="+mj-ea"/>
                <a:cs typeface="Arial" pitchFamily="34" charset="0"/>
              </a:rPr>
              <a:t> on the size of circumference.</a:t>
            </a:r>
            <a:endParaRPr kumimoji="0" lang="en-US" sz="2000" b="1" i="0" u="none"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endParaRPr>
          </a:p>
        </p:txBody>
      </p:sp>
      <p:pic>
        <p:nvPicPr>
          <p:cNvPr id="5" name="Picture 4" descr="25.jpg"/>
          <p:cNvPicPr>
            <a:picLocks noChangeAspect="1"/>
          </p:cNvPicPr>
          <p:nvPr/>
        </p:nvPicPr>
        <p:blipFill>
          <a:blip r:embed="rId3" cstate="print"/>
          <a:stretch>
            <a:fillRect/>
          </a:stretch>
        </p:blipFill>
        <p:spPr>
          <a:xfrm>
            <a:off x="533400" y="4038600"/>
            <a:ext cx="1899063" cy="1828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3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2864" y="241611"/>
            <a:ext cx="8382000" cy="646331"/>
          </a:xfrm>
          <a:prstGeom prst="rect">
            <a:avLst/>
          </a:prstGeom>
          <a:noFill/>
        </p:spPr>
        <p:txBody>
          <a:bodyPr wrap="square" rtlCol="0">
            <a:spAutoFit/>
          </a:bodyPr>
          <a:lstStyle/>
          <a:p>
            <a:pPr algn="ctr"/>
            <a:r>
              <a:rPr lang="en-US" b="1" dirty="0" smtClean="0">
                <a:solidFill>
                  <a:schemeClr val="bg1"/>
                </a:solidFill>
              </a:rPr>
              <a:t>We now need to measure only one reference external circumference (Preferably  on 1</a:t>
            </a:r>
            <a:r>
              <a:rPr lang="en-US" b="1" baseline="30000" dirty="0" smtClean="0">
                <a:solidFill>
                  <a:schemeClr val="bg1"/>
                </a:solidFill>
              </a:rPr>
              <a:t>st</a:t>
            </a:r>
            <a:r>
              <a:rPr lang="en-US" b="1" dirty="0" smtClean="0">
                <a:solidFill>
                  <a:schemeClr val="bg1"/>
                </a:solidFill>
              </a:rPr>
              <a:t> or 2</a:t>
            </a:r>
            <a:r>
              <a:rPr lang="en-US" b="1" baseline="30000" dirty="0" smtClean="0">
                <a:solidFill>
                  <a:schemeClr val="bg1"/>
                </a:solidFill>
              </a:rPr>
              <a:t>nd</a:t>
            </a:r>
            <a:r>
              <a:rPr lang="en-US" b="1" dirty="0" smtClean="0">
                <a:solidFill>
                  <a:schemeClr val="bg1"/>
                </a:solidFill>
              </a:rPr>
              <a:t> shell)  accurately 3 times at an accessible height by strapping steel tape.</a:t>
            </a:r>
            <a:endParaRPr lang="en-US" b="1" dirty="0">
              <a:solidFill>
                <a:schemeClr val="bg1"/>
              </a:solidFill>
            </a:endParaRPr>
          </a:p>
        </p:txBody>
      </p:sp>
      <p:sp>
        <p:nvSpPr>
          <p:cNvPr id="6" name="Rectangle 5"/>
          <p:cNvSpPr/>
          <p:nvPr/>
        </p:nvSpPr>
        <p:spPr>
          <a:xfrm>
            <a:off x="4876800" y="3464510"/>
            <a:ext cx="3657600" cy="2631490"/>
          </a:xfrm>
          <a:prstGeom prst="rect">
            <a:avLst/>
          </a:prstGeom>
        </p:spPr>
        <p:txBody>
          <a:bodyPr wrap="square">
            <a:spAutoFit/>
          </a:bodyPr>
          <a:lstStyle/>
          <a:p>
            <a:r>
              <a:rPr lang="en-US" sz="1500" b="1" dirty="0" smtClean="0">
                <a:solidFill>
                  <a:schemeClr val="bg1"/>
                </a:solidFill>
                <a:latin typeface="Arial" pitchFamily="34" charset="0"/>
                <a:cs typeface="Arial" pitchFamily="34" charset="0"/>
              </a:rPr>
              <a:t>Other important measurements which are carried out as per rule</a:t>
            </a:r>
          </a:p>
          <a:p>
            <a:endParaRPr lang="en-US" sz="1500" b="1" dirty="0" smtClean="0">
              <a:solidFill>
                <a:schemeClr val="bg1"/>
              </a:solidFill>
              <a:latin typeface="Arial" pitchFamily="34" charset="0"/>
              <a:cs typeface="Arial" pitchFamily="34" charset="0"/>
            </a:endParaRPr>
          </a:p>
          <a:p>
            <a:pPr>
              <a:buClr>
                <a:schemeClr val="accent1">
                  <a:lumMod val="50000"/>
                </a:schemeClr>
              </a:buClr>
              <a:buFont typeface="Wingdings" pitchFamily="2" charset="2"/>
              <a:buChar char="Ø"/>
            </a:pPr>
            <a:r>
              <a:rPr lang="en-US" sz="1500" b="1" dirty="0" smtClean="0">
                <a:solidFill>
                  <a:schemeClr val="bg1"/>
                </a:solidFill>
                <a:latin typeface="Arial" pitchFamily="34" charset="0"/>
                <a:cs typeface="Arial" pitchFamily="34" charset="0"/>
              </a:rPr>
              <a:t> Datum level determination</a:t>
            </a:r>
          </a:p>
          <a:p>
            <a:pPr>
              <a:buClr>
                <a:schemeClr val="accent1">
                  <a:lumMod val="50000"/>
                </a:schemeClr>
              </a:buClr>
              <a:buFont typeface="Wingdings" pitchFamily="2" charset="2"/>
              <a:buChar char="Ø"/>
            </a:pPr>
            <a:r>
              <a:rPr lang="en-US" sz="1500" b="1" dirty="0" smtClean="0">
                <a:solidFill>
                  <a:schemeClr val="bg1"/>
                </a:solidFill>
                <a:latin typeface="Arial" pitchFamily="34" charset="0"/>
                <a:cs typeface="Arial" pitchFamily="34" charset="0"/>
              </a:rPr>
              <a:t> Dip points and hatch height</a:t>
            </a:r>
          </a:p>
          <a:p>
            <a:pPr>
              <a:buClr>
                <a:schemeClr val="accent1">
                  <a:lumMod val="50000"/>
                </a:schemeClr>
              </a:buClr>
              <a:buFont typeface="Wingdings" pitchFamily="2" charset="2"/>
              <a:buChar char="Ø"/>
            </a:pPr>
            <a:r>
              <a:rPr lang="en-US" sz="1500" b="1" dirty="0" smtClean="0">
                <a:solidFill>
                  <a:schemeClr val="bg1"/>
                </a:solidFill>
                <a:latin typeface="Arial" pitchFamily="34" charset="0"/>
                <a:cs typeface="Arial" pitchFamily="34" charset="0"/>
              </a:rPr>
              <a:t> Dip reference height</a:t>
            </a:r>
          </a:p>
          <a:p>
            <a:pPr>
              <a:buClr>
                <a:schemeClr val="accent1">
                  <a:lumMod val="50000"/>
                </a:schemeClr>
              </a:buClr>
              <a:buFont typeface="Wingdings" pitchFamily="2" charset="2"/>
              <a:buChar char="Ø"/>
            </a:pPr>
            <a:r>
              <a:rPr lang="en-US" sz="1500" b="1" dirty="0" smtClean="0">
                <a:solidFill>
                  <a:schemeClr val="bg1"/>
                </a:solidFill>
                <a:latin typeface="Arial" pitchFamily="34" charset="0"/>
                <a:cs typeface="Arial" pitchFamily="34" charset="0"/>
              </a:rPr>
              <a:t> Deadwood determination</a:t>
            </a:r>
          </a:p>
          <a:p>
            <a:pPr>
              <a:buClr>
                <a:schemeClr val="accent1">
                  <a:lumMod val="50000"/>
                </a:schemeClr>
              </a:buClr>
              <a:buFont typeface="Wingdings" pitchFamily="2" charset="2"/>
              <a:buChar char="Ø"/>
            </a:pPr>
            <a:r>
              <a:rPr lang="en-US" sz="1500" b="1" dirty="0" smtClean="0">
                <a:solidFill>
                  <a:schemeClr val="bg1"/>
                </a:solidFill>
                <a:latin typeface="Arial" pitchFamily="34" charset="0"/>
                <a:cs typeface="Arial" pitchFamily="34" charset="0"/>
              </a:rPr>
              <a:t> Bottom dead stock volume </a:t>
            </a:r>
          </a:p>
          <a:p>
            <a:pPr>
              <a:buClr>
                <a:schemeClr val="accent1">
                  <a:lumMod val="50000"/>
                </a:schemeClr>
              </a:buClr>
              <a:buFont typeface="Wingdings" pitchFamily="2" charset="2"/>
              <a:buChar char="Ø"/>
            </a:pPr>
            <a:r>
              <a:rPr lang="en-US" sz="1500" b="1" dirty="0" smtClean="0">
                <a:solidFill>
                  <a:schemeClr val="bg1"/>
                </a:solidFill>
                <a:latin typeface="Arial" pitchFamily="34" charset="0"/>
                <a:cs typeface="Arial" pitchFamily="34" charset="0"/>
              </a:rPr>
              <a:t>Floating roof weight</a:t>
            </a:r>
          </a:p>
          <a:p>
            <a:pPr>
              <a:buClr>
                <a:schemeClr val="accent1">
                  <a:lumMod val="50000"/>
                </a:schemeClr>
              </a:buClr>
              <a:buFont typeface="Wingdings" pitchFamily="2" charset="2"/>
              <a:buChar char="Ø"/>
            </a:pPr>
            <a:r>
              <a:rPr lang="en-US" sz="1500" b="1" dirty="0" smtClean="0">
                <a:solidFill>
                  <a:schemeClr val="bg1"/>
                </a:solidFill>
                <a:latin typeface="Arial" pitchFamily="34" charset="0"/>
                <a:cs typeface="Arial" pitchFamily="34" charset="0"/>
              </a:rPr>
              <a:t> Shell thickness and strake height</a:t>
            </a:r>
          </a:p>
          <a:p>
            <a:pPr>
              <a:buClr>
                <a:schemeClr val="accent1">
                  <a:lumMod val="50000"/>
                </a:schemeClr>
              </a:buClr>
              <a:buFont typeface="Wingdings" pitchFamily="2" charset="2"/>
              <a:buChar char="Ø"/>
            </a:pPr>
            <a:r>
              <a:rPr lang="en-US" sz="1500" b="1" dirty="0" smtClean="0">
                <a:solidFill>
                  <a:schemeClr val="bg1"/>
                </a:solidFill>
                <a:latin typeface="Arial" pitchFamily="34" charset="0"/>
                <a:cs typeface="Arial" pitchFamily="34" charset="0"/>
              </a:rPr>
              <a:t> Measurement temperature</a:t>
            </a:r>
            <a:endParaRPr lang="en-US" sz="15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226252" y="533400"/>
            <a:ext cx="8689148" cy="1066800"/>
          </a:xfrm>
          <a:effectLst/>
        </p:spPr>
        <p:txBody>
          <a:bodyPr>
            <a:normAutofit/>
          </a:bodyPr>
          <a:lstStyle/>
          <a:p>
            <a:pPr algn="just">
              <a:buNone/>
            </a:pPr>
            <a:r>
              <a:rPr lang="en-US" sz="1400" b="1" dirty="0" smtClean="0">
                <a:solidFill>
                  <a:schemeClr val="accent5">
                    <a:lumMod val="75000"/>
                  </a:schemeClr>
                </a:solidFill>
                <a:latin typeface="Arial" pitchFamily="34" charset="0"/>
                <a:cs typeface="Arial" pitchFamily="34" charset="0"/>
              </a:rPr>
              <a:t>This is an example showing </a:t>
            </a:r>
            <a:r>
              <a:rPr lang="en-US" sz="1400" b="1" dirty="0" err="1" smtClean="0">
                <a:solidFill>
                  <a:schemeClr val="accent5">
                    <a:lumMod val="75000"/>
                  </a:schemeClr>
                </a:solidFill>
                <a:latin typeface="Arial" pitchFamily="34" charset="0"/>
                <a:cs typeface="Arial" pitchFamily="34" charset="0"/>
              </a:rPr>
              <a:t>i.d</a:t>
            </a:r>
            <a:r>
              <a:rPr lang="en-US" sz="1400" b="1" dirty="0" smtClean="0">
                <a:solidFill>
                  <a:schemeClr val="accent5">
                    <a:lumMod val="75000"/>
                  </a:schemeClr>
                </a:solidFill>
                <a:latin typeface="Arial" pitchFamily="34" charset="0"/>
                <a:cs typeface="Arial" pitchFamily="34" charset="0"/>
              </a:rPr>
              <a:t> and lit/cm variations when calibration is done on a large 60000 KL tank. You can see that strapping of shells on scaffolding on upper course has caused large variations leading to a volume loss of the tank owner of approx. 40 KL. The blue line on the graph is data obtained by us by the methods we have demonstrated.   </a:t>
            </a:r>
            <a:endParaRPr lang="en-US" sz="1400" dirty="0">
              <a:solidFill>
                <a:schemeClr val="accent5">
                  <a:lumMod val="75000"/>
                </a:schemeClr>
              </a:solidFill>
              <a:latin typeface="Arial" pitchFamily="34" charset="0"/>
              <a:cs typeface="Arial" pitchFamily="34" charset="0"/>
            </a:endParaRPr>
          </a:p>
          <a:p>
            <a:pPr>
              <a:buFont typeface="Wingdings" pitchFamily="2" charset="2"/>
              <a:buChar char="q"/>
            </a:pPr>
            <a:endParaRPr lang="en-US" sz="1400" dirty="0">
              <a:solidFill>
                <a:schemeClr val="accent5">
                  <a:lumMod val="75000"/>
                </a:schemeClr>
              </a:solidFill>
              <a:latin typeface="Arial" pitchFamily="34" charset="0"/>
              <a:cs typeface="Arial" pitchFamily="34" charset="0"/>
            </a:endParaRPr>
          </a:p>
        </p:txBody>
      </p:sp>
      <p:graphicFrame>
        <p:nvGraphicFramePr>
          <p:cNvPr id="7" name="Table 6"/>
          <p:cNvGraphicFramePr>
            <a:graphicFrameLocks noGrp="1"/>
          </p:cNvGraphicFramePr>
          <p:nvPr/>
        </p:nvGraphicFramePr>
        <p:xfrm>
          <a:off x="304800" y="1661160"/>
          <a:ext cx="5181600" cy="2148840"/>
        </p:xfrm>
        <a:graphic>
          <a:graphicData uri="http://schemas.openxmlformats.org/drawingml/2006/table">
            <a:tbl>
              <a:tblPr firstRow="1" bandRow="1">
                <a:tableStyleId>{7DF18680-E054-41AD-8BC1-D1AEF772440D}</a:tableStyleId>
              </a:tblPr>
              <a:tblGrid>
                <a:gridCol w="666206">
                  <a:extLst>
                    <a:ext uri="{9D8B030D-6E8A-4147-A177-3AD203B41FA5}">
                      <a16:colId xmlns:a16="http://schemas.microsoft.com/office/drawing/2014/main" val="20000"/>
                    </a:ext>
                  </a:extLst>
                </a:gridCol>
                <a:gridCol w="740229">
                  <a:extLst>
                    <a:ext uri="{9D8B030D-6E8A-4147-A177-3AD203B41FA5}">
                      <a16:colId xmlns:a16="http://schemas.microsoft.com/office/drawing/2014/main" val="20001"/>
                    </a:ext>
                  </a:extLst>
                </a:gridCol>
                <a:gridCol w="1036320">
                  <a:extLst>
                    <a:ext uri="{9D8B030D-6E8A-4147-A177-3AD203B41FA5}">
                      <a16:colId xmlns:a16="http://schemas.microsoft.com/office/drawing/2014/main" val="20002"/>
                    </a:ext>
                  </a:extLst>
                </a:gridCol>
                <a:gridCol w="1036320">
                  <a:extLst>
                    <a:ext uri="{9D8B030D-6E8A-4147-A177-3AD203B41FA5}">
                      <a16:colId xmlns:a16="http://schemas.microsoft.com/office/drawing/2014/main" val="20003"/>
                    </a:ext>
                  </a:extLst>
                </a:gridCol>
                <a:gridCol w="814251">
                  <a:extLst>
                    <a:ext uri="{9D8B030D-6E8A-4147-A177-3AD203B41FA5}">
                      <a16:colId xmlns:a16="http://schemas.microsoft.com/office/drawing/2014/main" val="20004"/>
                    </a:ext>
                  </a:extLst>
                </a:gridCol>
                <a:gridCol w="888274">
                  <a:extLst>
                    <a:ext uri="{9D8B030D-6E8A-4147-A177-3AD203B41FA5}">
                      <a16:colId xmlns:a16="http://schemas.microsoft.com/office/drawing/2014/main" val="20005"/>
                    </a:ext>
                  </a:extLst>
                </a:gridCol>
              </a:tblGrid>
              <a:tr h="569068">
                <a:tc>
                  <a:txBody>
                    <a:bodyPr/>
                    <a:lstStyle/>
                    <a:p>
                      <a:pPr algn="ctr"/>
                      <a:r>
                        <a:rPr lang="en-US" sz="1100" dirty="0" smtClean="0">
                          <a:solidFill>
                            <a:schemeClr val="bg1"/>
                          </a:solidFill>
                        </a:rPr>
                        <a:t>Course no.</a:t>
                      </a:r>
                      <a:endParaRPr lang="en-US" sz="1100" dirty="0">
                        <a:solidFill>
                          <a:schemeClr val="bg1"/>
                        </a:solidFill>
                      </a:endParaRPr>
                    </a:p>
                  </a:txBody>
                  <a:tcPr>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rPr>
                        <a:t>Course height</a:t>
                      </a:r>
                    </a:p>
                  </a:txBody>
                  <a:tcPr>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solidFill>
                            <a:schemeClr val="bg1"/>
                          </a:solidFill>
                        </a:rPr>
                        <a:t>Open capacity in our chart lit/cm</a:t>
                      </a:r>
                      <a:endParaRPr lang="en-US" sz="1100" dirty="0" smtClean="0">
                        <a:solidFill>
                          <a:schemeClr val="bg1"/>
                        </a:solidFill>
                      </a:endParaRPr>
                    </a:p>
                  </a:txBody>
                  <a:tcPr>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solidFill>
                            <a:schemeClr val="bg1"/>
                          </a:solidFill>
                        </a:rPr>
                        <a:t>Open capacity in our chart lit/cm</a:t>
                      </a:r>
                      <a:endParaRPr lang="en-US" sz="1100" dirty="0" smtClean="0">
                        <a:solidFill>
                          <a:schemeClr val="bg1"/>
                        </a:solidFill>
                      </a:endParaRPr>
                    </a:p>
                  </a:txBody>
                  <a:tcPr>
                    <a:solidFill>
                      <a:schemeClr val="accent5">
                        <a:lumMod val="50000"/>
                      </a:schemeClr>
                    </a:solidFill>
                  </a:tcPr>
                </a:tc>
                <a:tc>
                  <a:txBody>
                    <a:bodyPr/>
                    <a:lstStyle/>
                    <a:p>
                      <a:pPr algn="ctr"/>
                      <a:r>
                        <a:rPr lang="en-US" sz="1100" dirty="0" smtClean="0">
                          <a:solidFill>
                            <a:schemeClr val="bg1"/>
                          </a:solidFill>
                        </a:rPr>
                        <a:t>Difference lit/cm</a:t>
                      </a:r>
                      <a:endParaRPr lang="en-US" sz="1100" dirty="0">
                        <a:solidFill>
                          <a:schemeClr val="bg1"/>
                        </a:solidFill>
                      </a:endParaRPr>
                    </a:p>
                  </a:txBody>
                  <a:tcPr>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rPr>
                        <a:t>Net volume difference</a:t>
                      </a:r>
                    </a:p>
                    <a:p>
                      <a:pPr algn="ctr"/>
                      <a:endParaRPr lang="en-US" sz="1100" dirty="0"/>
                    </a:p>
                  </a:txBody>
                  <a:tcPr>
                    <a:solidFill>
                      <a:schemeClr val="accent5">
                        <a:lumMod val="50000"/>
                      </a:schemeClr>
                    </a:solidFill>
                  </a:tcPr>
                </a:tc>
                <a:extLst>
                  <a:ext uri="{0D108BD9-81ED-4DB2-BD59-A6C34878D82A}">
                    <a16:rowId xmlns:a16="http://schemas.microsoft.com/office/drawing/2014/main" val="10000"/>
                  </a:ext>
                </a:extLst>
              </a:tr>
              <a:tr h="1138136">
                <a:tc>
                  <a:txBody>
                    <a:bodyPr/>
                    <a:lstStyle/>
                    <a:p>
                      <a:pPr algn="ctr"/>
                      <a:r>
                        <a:rPr lang="en-US" sz="1200" dirty="0" smtClean="0"/>
                        <a:t>1</a:t>
                      </a:r>
                    </a:p>
                    <a:p>
                      <a:pPr algn="ctr"/>
                      <a:r>
                        <a:rPr lang="en-US" sz="1200" dirty="0" smtClean="0"/>
                        <a:t>2</a:t>
                      </a:r>
                    </a:p>
                    <a:p>
                      <a:pPr algn="ctr"/>
                      <a:r>
                        <a:rPr lang="en-US" sz="1200" dirty="0" smtClean="0"/>
                        <a:t>3</a:t>
                      </a:r>
                    </a:p>
                    <a:p>
                      <a:pPr algn="ctr"/>
                      <a:r>
                        <a:rPr lang="en-US" sz="1200" dirty="0" smtClean="0"/>
                        <a:t>4</a:t>
                      </a:r>
                    </a:p>
                    <a:p>
                      <a:pPr algn="ctr"/>
                      <a:r>
                        <a:rPr lang="en-US" sz="1200" dirty="0" smtClean="0"/>
                        <a:t>5</a:t>
                      </a:r>
                    </a:p>
                    <a:p>
                      <a:pPr algn="ctr"/>
                      <a:r>
                        <a:rPr lang="en-US" sz="1200" dirty="0" smtClean="0"/>
                        <a:t>6</a:t>
                      </a:r>
                    </a:p>
                  </a:txBody>
                  <a:tcPr/>
                </a:tc>
                <a:tc>
                  <a:txBody>
                    <a:bodyPr/>
                    <a:lstStyle/>
                    <a:p>
                      <a:pPr algn="r"/>
                      <a:r>
                        <a:rPr lang="en-US" sz="1200" dirty="0" smtClean="0"/>
                        <a:t>235.9</a:t>
                      </a:r>
                    </a:p>
                    <a:p>
                      <a:pPr algn="r"/>
                      <a:r>
                        <a:rPr lang="en-US" sz="1200" dirty="0" smtClean="0"/>
                        <a:t>250.0</a:t>
                      </a:r>
                    </a:p>
                    <a:p>
                      <a:pPr algn="r"/>
                      <a:r>
                        <a:rPr lang="en-US" sz="1200" dirty="0" smtClean="0"/>
                        <a:t>250.0</a:t>
                      </a:r>
                    </a:p>
                    <a:p>
                      <a:pPr algn="r"/>
                      <a:r>
                        <a:rPr lang="en-US" sz="1200" dirty="0" smtClean="0"/>
                        <a:t>250.0</a:t>
                      </a:r>
                    </a:p>
                    <a:p>
                      <a:pPr algn="r"/>
                      <a:r>
                        <a:rPr lang="en-US" sz="1200" dirty="0" smtClean="0"/>
                        <a:t>200.0</a:t>
                      </a:r>
                    </a:p>
                    <a:p>
                      <a:pPr algn="r"/>
                      <a:r>
                        <a:rPr lang="en-US" sz="1200" dirty="0" smtClean="0"/>
                        <a:t>138.5</a:t>
                      </a:r>
                      <a:endParaRPr lang="en-US" sz="1200" dirty="0"/>
                    </a:p>
                  </a:txBody>
                  <a:tcPr/>
                </a:tc>
                <a:tc>
                  <a:txBody>
                    <a:bodyPr/>
                    <a:lstStyle/>
                    <a:p>
                      <a:r>
                        <a:rPr lang="en-US" sz="1200" dirty="0" smtClean="0"/>
                        <a:t>49047.85612</a:t>
                      </a:r>
                    </a:p>
                    <a:p>
                      <a:r>
                        <a:rPr lang="en-US" sz="1200" dirty="0" smtClean="0"/>
                        <a:t>49049.78299</a:t>
                      </a:r>
                    </a:p>
                    <a:p>
                      <a:r>
                        <a:rPr lang="en-US" sz="1200" dirty="0" smtClean="0"/>
                        <a:t>49040.38767</a:t>
                      </a:r>
                    </a:p>
                    <a:p>
                      <a:r>
                        <a:rPr lang="en-US" sz="1200" dirty="0" smtClean="0"/>
                        <a:t>49034.67863</a:t>
                      </a:r>
                    </a:p>
                    <a:p>
                      <a:r>
                        <a:rPr lang="en-US" sz="1200" dirty="0" smtClean="0"/>
                        <a:t>49036.27913</a:t>
                      </a:r>
                    </a:p>
                    <a:p>
                      <a:r>
                        <a:rPr lang="en-US" sz="1200" dirty="0" smtClean="0"/>
                        <a:t>49034.81402</a:t>
                      </a:r>
                      <a:endParaRPr lang="en-US" sz="1200" dirty="0"/>
                    </a:p>
                  </a:txBody>
                  <a:tcPr/>
                </a:tc>
                <a:tc>
                  <a:txBody>
                    <a:bodyPr/>
                    <a:lstStyle/>
                    <a:p>
                      <a:pPr algn="r"/>
                      <a:r>
                        <a:rPr lang="en-US" sz="1200" dirty="0" smtClean="0"/>
                        <a:t>49048</a:t>
                      </a:r>
                    </a:p>
                    <a:p>
                      <a:pPr algn="r"/>
                      <a:r>
                        <a:rPr lang="en-US" sz="1200" dirty="0" smtClean="0"/>
                        <a:t>49050</a:t>
                      </a:r>
                    </a:p>
                    <a:p>
                      <a:pPr algn="r"/>
                      <a:r>
                        <a:rPr lang="en-US" sz="1200" dirty="0" smtClean="0"/>
                        <a:t>49036</a:t>
                      </a:r>
                    </a:p>
                    <a:p>
                      <a:pPr algn="r"/>
                      <a:r>
                        <a:rPr lang="en-US" sz="1200" dirty="0" smtClean="0"/>
                        <a:t>48977</a:t>
                      </a:r>
                    </a:p>
                    <a:p>
                      <a:pPr algn="r"/>
                      <a:r>
                        <a:rPr lang="en-US" sz="1200" dirty="0" smtClean="0"/>
                        <a:t>48978</a:t>
                      </a:r>
                    </a:p>
                    <a:p>
                      <a:pPr algn="r"/>
                      <a:r>
                        <a:rPr lang="en-US" sz="1200" dirty="0" smtClean="0"/>
                        <a:t>48937</a:t>
                      </a:r>
                      <a:endParaRPr lang="en-US" sz="1200" dirty="0"/>
                    </a:p>
                  </a:txBody>
                  <a:tcPr/>
                </a:tc>
                <a:tc>
                  <a:txBody>
                    <a:bodyPr/>
                    <a:lstStyle/>
                    <a:p>
                      <a:pPr algn="r"/>
                      <a:r>
                        <a:rPr lang="en-US" sz="1200" dirty="0" smtClean="0"/>
                        <a:t>-0.1</a:t>
                      </a:r>
                    </a:p>
                    <a:p>
                      <a:pPr algn="r"/>
                      <a:r>
                        <a:rPr lang="en-US" sz="1200" dirty="0" smtClean="0"/>
                        <a:t>-0.2</a:t>
                      </a:r>
                    </a:p>
                    <a:p>
                      <a:pPr algn="r"/>
                      <a:r>
                        <a:rPr lang="en-US" sz="1200" dirty="0" smtClean="0"/>
                        <a:t>4.4</a:t>
                      </a:r>
                    </a:p>
                    <a:p>
                      <a:pPr algn="r"/>
                      <a:r>
                        <a:rPr lang="en-US" sz="1200" dirty="0" smtClean="0"/>
                        <a:t>57.7</a:t>
                      </a:r>
                    </a:p>
                    <a:p>
                      <a:pPr algn="r"/>
                      <a:r>
                        <a:rPr lang="en-US" sz="1200" dirty="0" smtClean="0"/>
                        <a:t>58.3</a:t>
                      </a:r>
                    </a:p>
                    <a:p>
                      <a:pPr algn="r"/>
                      <a:r>
                        <a:rPr lang="en-US" sz="1200" dirty="0" smtClean="0"/>
                        <a:t>97.8</a:t>
                      </a:r>
                      <a:endParaRPr lang="en-US" sz="1200" dirty="0"/>
                    </a:p>
                  </a:txBody>
                  <a:tcPr/>
                </a:tc>
                <a:tc>
                  <a:txBody>
                    <a:bodyPr/>
                    <a:lstStyle/>
                    <a:p>
                      <a:pPr algn="r"/>
                      <a:r>
                        <a:rPr lang="en-US" sz="1200" dirty="0" smtClean="0"/>
                        <a:t>-34</a:t>
                      </a:r>
                    </a:p>
                    <a:p>
                      <a:pPr algn="r"/>
                      <a:r>
                        <a:rPr lang="en-US" sz="1200" dirty="0" smtClean="0"/>
                        <a:t>-54</a:t>
                      </a:r>
                    </a:p>
                    <a:p>
                      <a:pPr algn="r"/>
                      <a:r>
                        <a:rPr lang="en-US" sz="1200" dirty="0" smtClean="0"/>
                        <a:t>1097</a:t>
                      </a:r>
                    </a:p>
                    <a:p>
                      <a:pPr algn="r"/>
                      <a:r>
                        <a:rPr lang="en-US" sz="1200" dirty="0" smtClean="0"/>
                        <a:t>14420</a:t>
                      </a:r>
                    </a:p>
                    <a:p>
                      <a:pPr algn="r"/>
                      <a:r>
                        <a:rPr lang="en-US" sz="1200" dirty="0" smtClean="0"/>
                        <a:t>11656</a:t>
                      </a:r>
                    </a:p>
                    <a:p>
                      <a:pPr algn="r"/>
                      <a:r>
                        <a:rPr lang="en-US" sz="1200" dirty="0" smtClean="0"/>
                        <a:t>13547</a:t>
                      </a:r>
                      <a:endParaRPr lang="en-US" sz="1200" dirty="0"/>
                    </a:p>
                  </a:txBody>
                  <a:tcPr/>
                </a:tc>
                <a:extLst>
                  <a:ext uri="{0D108BD9-81ED-4DB2-BD59-A6C34878D82A}">
                    <a16:rowId xmlns:a16="http://schemas.microsoft.com/office/drawing/2014/main" val="10001"/>
                  </a:ext>
                </a:extLst>
              </a:tr>
              <a:tr h="35019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algn="r"/>
                      <a:r>
                        <a:rPr lang="en-US" sz="1200" b="1" dirty="0" smtClean="0"/>
                        <a:t>40632</a:t>
                      </a:r>
                      <a:endParaRPr lang="en-US" sz="1200" b="1" dirty="0"/>
                    </a:p>
                  </a:txBody>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nvGraphicFramePr>
        <p:xfrm>
          <a:off x="5654040" y="1752600"/>
          <a:ext cx="3185160" cy="1950720"/>
        </p:xfrm>
        <a:graphic>
          <a:graphicData uri="http://schemas.openxmlformats.org/drawingml/2006/table">
            <a:tbl>
              <a:tblPr firstRow="1" bandRow="1">
                <a:tableStyleId>{7DF18680-E054-41AD-8BC1-D1AEF772440D}</a:tableStyleId>
              </a:tblPr>
              <a:tblGrid>
                <a:gridCol w="59436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569068">
                <a:tc>
                  <a:txBody>
                    <a:bodyPr/>
                    <a:lstStyle/>
                    <a:p>
                      <a:pPr algn="ctr"/>
                      <a:r>
                        <a:rPr lang="en-US" sz="1100" dirty="0" smtClean="0">
                          <a:solidFill>
                            <a:schemeClr val="bg1"/>
                          </a:solidFill>
                        </a:rPr>
                        <a:t>Course no.</a:t>
                      </a:r>
                      <a:endParaRPr lang="en-US" sz="1100" dirty="0">
                        <a:solidFill>
                          <a:schemeClr val="bg1"/>
                        </a:solidFill>
                      </a:endParaRPr>
                    </a:p>
                  </a:txBody>
                  <a:tcPr>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err="1" smtClean="0">
                          <a:solidFill>
                            <a:schemeClr val="bg1"/>
                          </a:solidFill>
                        </a:rPr>
                        <a:t>i.D</a:t>
                      </a:r>
                      <a:r>
                        <a:rPr lang="en-US" sz="1100" dirty="0" smtClean="0">
                          <a:solidFill>
                            <a:schemeClr val="bg1"/>
                          </a:solidFill>
                        </a:rPr>
                        <a:t> as per new calibration cm</a:t>
                      </a:r>
                    </a:p>
                  </a:txBody>
                  <a:tcPr>
                    <a:solidFill>
                      <a:schemeClr val="accent5">
                        <a:lumMod val="50000"/>
                      </a:schemeClr>
                    </a:solidFill>
                  </a:tcPr>
                </a:tc>
                <a:tc>
                  <a:txBody>
                    <a:bodyPr/>
                    <a:lstStyle/>
                    <a:p>
                      <a:pPr algn="ctr"/>
                      <a:r>
                        <a:rPr lang="en-US" sz="1100" dirty="0" err="1" smtClean="0">
                          <a:solidFill>
                            <a:schemeClr val="bg1"/>
                          </a:solidFill>
                        </a:rPr>
                        <a:t>i.D</a:t>
                      </a:r>
                      <a:r>
                        <a:rPr lang="en-US" sz="1100" dirty="0" smtClean="0">
                          <a:solidFill>
                            <a:schemeClr val="bg1"/>
                          </a:solidFill>
                        </a:rPr>
                        <a:t> as per old calibration cm</a:t>
                      </a:r>
                      <a:endParaRPr lang="en-US" sz="1100" dirty="0">
                        <a:solidFill>
                          <a:schemeClr val="bg1"/>
                        </a:solidFill>
                      </a:endParaRPr>
                    </a:p>
                  </a:txBody>
                  <a:tcPr>
                    <a:solidFill>
                      <a:schemeClr val="accent5">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err="1" smtClean="0">
                          <a:solidFill>
                            <a:schemeClr val="bg1"/>
                          </a:solidFill>
                        </a:rPr>
                        <a:t>i.D</a:t>
                      </a:r>
                      <a:r>
                        <a:rPr lang="en-US" sz="1100" dirty="0" smtClean="0">
                          <a:solidFill>
                            <a:schemeClr val="bg1"/>
                          </a:solidFill>
                        </a:rPr>
                        <a:t> diff cm</a:t>
                      </a:r>
                    </a:p>
                    <a:p>
                      <a:pPr algn="ctr"/>
                      <a:endParaRPr lang="en-US" sz="1100" dirty="0"/>
                    </a:p>
                  </a:txBody>
                  <a:tcPr>
                    <a:solidFill>
                      <a:schemeClr val="accent5">
                        <a:lumMod val="50000"/>
                      </a:schemeClr>
                    </a:solidFill>
                  </a:tcPr>
                </a:tc>
                <a:extLst>
                  <a:ext uri="{0D108BD9-81ED-4DB2-BD59-A6C34878D82A}">
                    <a16:rowId xmlns:a16="http://schemas.microsoft.com/office/drawing/2014/main" val="10000"/>
                  </a:ext>
                </a:extLst>
              </a:tr>
              <a:tr h="1138136">
                <a:tc>
                  <a:txBody>
                    <a:bodyPr/>
                    <a:lstStyle/>
                    <a:p>
                      <a:pPr algn="ctr"/>
                      <a:r>
                        <a:rPr lang="en-US" sz="1200" dirty="0" smtClean="0"/>
                        <a:t>1</a:t>
                      </a:r>
                    </a:p>
                    <a:p>
                      <a:pPr algn="ctr"/>
                      <a:r>
                        <a:rPr lang="en-US" sz="1200" dirty="0" smtClean="0"/>
                        <a:t>2</a:t>
                      </a:r>
                    </a:p>
                    <a:p>
                      <a:pPr algn="ctr"/>
                      <a:r>
                        <a:rPr lang="en-US" sz="1200" dirty="0" smtClean="0"/>
                        <a:t>3</a:t>
                      </a:r>
                    </a:p>
                    <a:p>
                      <a:pPr algn="ctr"/>
                      <a:r>
                        <a:rPr lang="en-US" sz="1200" dirty="0" smtClean="0"/>
                        <a:t>4</a:t>
                      </a:r>
                    </a:p>
                    <a:p>
                      <a:pPr algn="ctr"/>
                      <a:r>
                        <a:rPr lang="en-US" sz="1200" dirty="0" smtClean="0"/>
                        <a:t>5</a:t>
                      </a:r>
                    </a:p>
                    <a:p>
                      <a:pPr algn="ctr"/>
                      <a:r>
                        <a:rPr lang="en-US" sz="1200" dirty="0" smtClean="0"/>
                        <a:t>6</a:t>
                      </a:r>
                    </a:p>
                  </a:txBody>
                  <a:tcPr/>
                </a:tc>
                <a:tc>
                  <a:txBody>
                    <a:bodyPr/>
                    <a:lstStyle/>
                    <a:p>
                      <a:pPr algn="r"/>
                      <a:r>
                        <a:rPr lang="en-US" sz="1200" dirty="0" smtClean="0"/>
                        <a:t>7902.5</a:t>
                      </a:r>
                    </a:p>
                    <a:p>
                      <a:pPr algn="r"/>
                      <a:r>
                        <a:rPr lang="en-US" sz="1200" dirty="0" smtClean="0"/>
                        <a:t>7902.7</a:t>
                      </a:r>
                    </a:p>
                    <a:p>
                      <a:pPr algn="r"/>
                      <a:r>
                        <a:rPr lang="en-US" sz="1200" dirty="0" smtClean="0"/>
                        <a:t>7901.9</a:t>
                      </a:r>
                    </a:p>
                    <a:p>
                      <a:pPr algn="r"/>
                      <a:r>
                        <a:rPr lang="en-US" sz="1200" dirty="0" smtClean="0"/>
                        <a:t>7901.4</a:t>
                      </a:r>
                    </a:p>
                    <a:p>
                      <a:pPr algn="r"/>
                      <a:r>
                        <a:rPr lang="en-US" sz="1200" dirty="0" smtClean="0"/>
                        <a:t>7901.6</a:t>
                      </a:r>
                    </a:p>
                    <a:p>
                      <a:pPr algn="r"/>
                      <a:r>
                        <a:rPr lang="en-US" sz="1200" dirty="0" smtClean="0"/>
                        <a:t>7901.5</a:t>
                      </a:r>
                      <a:endParaRPr lang="en-US" sz="1200" dirty="0"/>
                    </a:p>
                  </a:txBody>
                  <a:tcPr/>
                </a:tc>
                <a:tc>
                  <a:txBody>
                    <a:bodyPr/>
                    <a:lstStyle/>
                    <a:p>
                      <a:pPr algn="r"/>
                      <a:r>
                        <a:rPr lang="en-US" sz="1200" dirty="0" smtClean="0"/>
                        <a:t>7902.5</a:t>
                      </a:r>
                    </a:p>
                    <a:p>
                      <a:pPr algn="r"/>
                      <a:r>
                        <a:rPr lang="en-US" sz="1200" dirty="0" smtClean="0"/>
                        <a:t>7902.7</a:t>
                      </a:r>
                    </a:p>
                    <a:p>
                      <a:pPr algn="r"/>
                      <a:r>
                        <a:rPr lang="en-US" sz="1200" dirty="0" smtClean="0"/>
                        <a:t>7901.6</a:t>
                      </a:r>
                    </a:p>
                    <a:p>
                      <a:pPr algn="r"/>
                      <a:r>
                        <a:rPr lang="en-US" sz="1200" dirty="0" smtClean="0"/>
                        <a:t>7896.8</a:t>
                      </a:r>
                    </a:p>
                    <a:p>
                      <a:pPr algn="r"/>
                      <a:r>
                        <a:rPr lang="en-US" sz="1200" dirty="0" smtClean="0"/>
                        <a:t>7896.9</a:t>
                      </a:r>
                    </a:p>
                    <a:p>
                      <a:pPr algn="r"/>
                      <a:r>
                        <a:rPr lang="en-US" sz="1200" dirty="0" smtClean="0"/>
                        <a:t>7893.6</a:t>
                      </a:r>
                    </a:p>
                  </a:txBody>
                  <a:tcPr/>
                </a:tc>
                <a:tc>
                  <a:txBody>
                    <a:bodyPr/>
                    <a:lstStyle/>
                    <a:p>
                      <a:pPr algn="r"/>
                      <a:r>
                        <a:rPr lang="en-US" sz="1200" dirty="0" smtClean="0"/>
                        <a:t>0.0</a:t>
                      </a:r>
                    </a:p>
                    <a:p>
                      <a:pPr algn="r"/>
                      <a:r>
                        <a:rPr lang="en-US" sz="1200" dirty="0" smtClean="0"/>
                        <a:t>0.0</a:t>
                      </a:r>
                    </a:p>
                    <a:p>
                      <a:pPr algn="r"/>
                      <a:r>
                        <a:rPr lang="en-US" sz="1200" dirty="0" smtClean="0"/>
                        <a:t>0.3</a:t>
                      </a:r>
                    </a:p>
                    <a:p>
                      <a:pPr algn="r"/>
                      <a:r>
                        <a:rPr lang="en-US" sz="1200" dirty="0" smtClean="0"/>
                        <a:t>4.6</a:t>
                      </a:r>
                    </a:p>
                    <a:p>
                      <a:pPr algn="r"/>
                      <a:r>
                        <a:rPr lang="en-US" sz="1200" dirty="0" smtClean="0"/>
                        <a:t>4.7</a:t>
                      </a:r>
                    </a:p>
                    <a:p>
                      <a:pPr algn="r"/>
                      <a:r>
                        <a:rPr lang="en-US" sz="1200" dirty="0" smtClean="0"/>
                        <a:t>7.9</a:t>
                      </a:r>
                      <a:endParaRPr lang="en-US" sz="1200" dirty="0"/>
                    </a:p>
                  </a:txBody>
                  <a:tcPr/>
                </a:tc>
                <a:extLst>
                  <a:ext uri="{0D108BD9-81ED-4DB2-BD59-A6C34878D82A}">
                    <a16:rowId xmlns:a16="http://schemas.microsoft.com/office/drawing/2014/main" val="10001"/>
                  </a:ext>
                </a:extLst>
              </a:tr>
            </a:tbl>
          </a:graphicData>
        </a:graphic>
      </p:graphicFrame>
      <p:sp>
        <p:nvSpPr>
          <p:cNvPr id="11" name="TextBox 10"/>
          <p:cNvSpPr txBox="1"/>
          <p:nvPr/>
        </p:nvSpPr>
        <p:spPr>
          <a:xfrm>
            <a:off x="2743200" y="1447800"/>
            <a:ext cx="1371600" cy="261610"/>
          </a:xfrm>
          <a:prstGeom prst="rect">
            <a:avLst/>
          </a:prstGeom>
          <a:noFill/>
        </p:spPr>
        <p:txBody>
          <a:bodyPr wrap="square" rtlCol="0">
            <a:spAutoFit/>
          </a:bodyPr>
          <a:lstStyle/>
          <a:p>
            <a:r>
              <a:rPr lang="en-US" sz="1100" b="1" dirty="0" smtClean="0">
                <a:solidFill>
                  <a:schemeClr val="accent5">
                    <a:lumMod val="50000"/>
                  </a:schemeClr>
                </a:solidFill>
              </a:rPr>
              <a:t>Lit/cm comparison </a:t>
            </a:r>
            <a:endParaRPr lang="en-US" sz="1100" b="1" dirty="0">
              <a:solidFill>
                <a:schemeClr val="accent5">
                  <a:lumMod val="50000"/>
                </a:schemeClr>
              </a:solidFill>
            </a:endParaRPr>
          </a:p>
        </p:txBody>
      </p:sp>
      <p:sp>
        <p:nvSpPr>
          <p:cNvPr id="12" name="TextBox 11"/>
          <p:cNvSpPr txBox="1"/>
          <p:nvPr/>
        </p:nvSpPr>
        <p:spPr>
          <a:xfrm>
            <a:off x="6256608" y="1524000"/>
            <a:ext cx="1143000" cy="261610"/>
          </a:xfrm>
          <a:prstGeom prst="rect">
            <a:avLst/>
          </a:prstGeom>
          <a:noFill/>
        </p:spPr>
        <p:txBody>
          <a:bodyPr wrap="square" rtlCol="0">
            <a:spAutoFit/>
          </a:bodyPr>
          <a:lstStyle/>
          <a:p>
            <a:r>
              <a:rPr lang="en-US" sz="1100" b="1" dirty="0" err="1" smtClean="0">
                <a:solidFill>
                  <a:schemeClr val="accent5">
                    <a:lumMod val="50000"/>
                  </a:schemeClr>
                </a:solidFill>
              </a:rPr>
              <a:t>i.d</a:t>
            </a:r>
            <a:r>
              <a:rPr lang="en-US" sz="1100" b="1" dirty="0" smtClean="0">
                <a:solidFill>
                  <a:schemeClr val="accent5">
                    <a:lumMod val="50000"/>
                  </a:schemeClr>
                </a:solidFill>
              </a:rPr>
              <a:t>. comparison </a:t>
            </a:r>
            <a:endParaRPr lang="en-US" sz="1100" b="1" dirty="0">
              <a:solidFill>
                <a:schemeClr val="accent5">
                  <a:lumMod val="50000"/>
                </a:schemeClr>
              </a:solidFill>
            </a:endParaRPr>
          </a:p>
        </p:txBody>
      </p:sp>
      <p:pic>
        <p:nvPicPr>
          <p:cNvPr id="13" name="Picture 12" descr="pic 1.jpg"/>
          <p:cNvPicPr>
            <a:picLocks noChangeAspect="1"/>
          </p:cNvPicPr>
          <p:nvPr/>
        </p:nvPicPr>
        <p:blipFill>
          <a:blip r:embed="rId4" cstate="print"/>
          <a:stretch>
            <a:fillRect/>
          </a:stretch>
        </p:blipFill>
        <p:spPr>
          <a:xfrm>
            <a:off x="1304544" y="3886200"/>
            <a:ext cx="6696456" cy="2133600"/>
          </a:xfrm>
          <a:prstGeom prst="rect">
            <a:avLst/>
          </a:prstGeom>
        </p:spPr>
      </p:pic>
      <p:sp>
        <p:nvSpPr>
          <p:cNvPr id="14" name="TextBox 13"/>
          <p:cNvSpPr txBox="1"/>
          <p:nvPr/>
        </p:nvSpPr>
        <p:spPr>
          <a:xfrm>
            <a:off x="228600" y="1447801"/>
            <a:ext cx="2438400" cy="261610"/>
          </a:xfrm>
          <a:prstGeom prst="rect">
            <a:avLst/>
          </a:prstGeom>
          <a:noFill/>
        </p:spPr>
        <p:txBody>
          <a:bodyPr wrap="square" rtlCol="0">
            <a:spAutoFit/>
          </a:bodyPr>
          <a:lstStyle/>
          <a:p>
            <a:r>
              <a:rPr lang="en-US" sz="1100" b="1" dirty="0" smtClean="0"/>
              <a:t>Tank No. -  HT 07 (60000 KL F.R. Tank) </a:t>
            </a:r>
            <a:endParaRPr lang="en-US" sz="1100" b="1" dirty="0"/>
          </a:p>
        </p:txBody>
      </p:sp>
      <p:pic>
        <p:nvPicPr>
          <p:cNvPr id="15" name="Picture 14" descr="21.jpg"/>
          <p:cNvPicPr>
            <a:picLocks noChangeAspect="1"/>
          </p:cNvPicPr>
          <p:nvPr/>
        </p:nvPicPr>
        <p:blipFill>
          <a:blip r:embed="rId5"/>
          <a:stretch>
            <a:fillRect/>
          </a:stretch>
        </p:blipFill>
        <p:spPr>
          <a:xfrm>
            <a:off x="228600" y="4876800"/>
            <a:ext cx="960120" cy="259080"/>
          </a:xfrm>
          <a:prstGeom prst="rect">
            <a:avLst/>
          </a:prstGeom>
        </p:spPr>
      </p:pic>
      <p:sp>
        <p:nvSpPr>
          <p:cNvPr id="16" name="TextBox 15"/>
          <p:cNvSpPr txBox="1"/>
          <p:nvPr/>
        </p:nvSpPr>
        <p:spPr>
          <a:xfrm>
            <a:off x="0" y="4572000"/>
            <a:ext cx="1371600" cy="261610"/>
          </a:xfrm>
          <a:prstGeom prst="rect">
            <a:avLst/>
          </a:prstGeom>
          <a:noFill/>
        </p:spPr>
        <p:txBody>
          <a:bodyPr wrap="square" rtlCol="0">
            <a:spAutoFit/>
          </a:bodyPr>
          <a:lstStyle/>
          <a:p>
            <a:pPr algn="ctr"/>
            <a:r>
              <a:rPr lang="en-US" sz="1100" b="1" dirty="0" smtClean="0"/>
              <a:t>Previous data</a:t>
            </a:r>
            <a:endParaRPr lang="en-US" sz="1100" b="1" dirty="0"/>
          </a:p>
        </p:txBody>
      </p:sp>
      <p:sp>
        <p:nvSpPr>
          <p:cNvPr id="17" name="TextBox 16"/>
          <p:cNvSpPr txBox="1"/>
          <p:nvPr/>
        </p:nvSpPr>
        <p:spPr>
          <a:xfrm>
            <a:off x="0" y="5167532"/>
            <a:ext cx="1371600" cy="261610"/>
          </a:xfrm>
          <a:prstGeom prst="rect">
            <a:avLst/>
          </a:prstGeom>
          <a:noFill/>
        </p:spPr>
        <p:txBody>
          <a:bodyPr wrap="square" rtlCol="0">
            <a:spAutoFit/>
          </a:bodyPr>
          <a:lstStyle/>
          <a:p>
            <a:pPr algn="ctr"/>
            <a:r>
              <a:rPr lang="en-US" sz="1100" b="1" dirty="0" smtClean="0"/>
              <a:t>Current data</a:t>
            </a:r>
            <a:endParaRPr lang="en-US" sz="11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1000"/>
                                        <p:tgtEl>
                                          <p:spTgt spid="6">
                                            <p:txEl>
                                              <p:pRg st="0" end="0"/>
                                            </p:txEl>
                                          </p:spTgt>
                                        </p:tgtEl>
                                      </p:cBhvr>
                                    </p:animEffect>
                                  </p:childTnLst>
                                </p:cTn>
                              </p:par>
                              <p:par>
                                <p:cTn id="8" presetID="3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800" decel="100000"/>
                                        <p:tgtEl>
                                          <p:spTgt spid="14"/>
                                        </p:tgtEl>
                                      </p:cBhvr>
                                    </p:animEffect>
                                    <p:anim calcmode="lin" valueType="num">
                                      <p:cBhvr>
                                        <p:cTn id="11" dur="800" decel="100000" fill="hold"/>
                                        <p:tgtEl>
                                          <p:spTgt spid="14"/>
                                        </p:tgtEl>
                                        <p:attrNameLst>
                                          <p:attrName>style.rotation</p:attrName>
                                        </p:attrNameLst>
                                      </p:cBhvr>
                                      <p:tavLst>
                                        <p:tav tm="0">
                                          <p:val>
                                            <p:fltVal val="-90"/>
                                          </p:val>
                                        </p:tav>
                                        <p:tav tm="100000">
                                          <p:val>
                                            <p:fltVal val="0"/>
                                          </p:val>
                                        </p:tav>
                                      </p:tavLst>
                                    </p:anim>
                                    <p:anim calcmode="lin" valueType="num">
                                      <p:cBhvr>
                                        <p:cTn id="12" dur="800" decel="100000" fill="hold"/>
                                        <p:tgtEl>
                                          <p:spTgt spid="14"/>
                                        </p:tgtEl>
                                        <p:attrNameLst>
                                          <p:attrName>ppt_x</p:attrName>
                                        </p:attrNameLst>
                                      </p:cBhvr>
                                      <p:tavLst>
                                        <p:tav tm="0">
                                          <p:val>
                                            <p:strVal val="#ppt_x+0.4"/>
                                          </p:val>
                                        </p:tav>
                                        <p:tav tm="100000">
                                          <p:val>
                                            <p:strVal val="#ppt_x-0.05"/>
                                          </p:val>
                                        </p:tav>
                                      </p:tavLst>
                                    </p:anim>
                                    <p:anim calcmode="lin" valueType="num">
                                      <p:cBhvr>
                                        <p:cTn id="13" dur="800" decel="100000" fill="hold"/>
                                        <p:tgtEl>
                                          <p:spTgt spid="14"/>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16" presetID="3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800" decel="100000"/>
                                        <p:tgtEl>
                                          <p:spTgt spid="11"/>
                                        </p:tgtEl>
                                      </p:cBhvr>
                                    </p:animEffect>
                                    <p:anim calcmode="lin" valueType="num">
                                      <p:cBhvr>
                                        <p:cTn id="19" dur="800" decel="100000" fill="hold"/>
                                        <p:tgtEl>
                                          <p:spTgt spid="11"/>
                                        </p:tgtEl>
                                        <p:attrNameLst>
                                          <p:attrName>style.rotation</p:attrName>
                                        </p:attrNameLst>
                                      </p:cBhvr>
                                      <p:tavLst>
                                        <p:tav tm="0">
                                          <p:val>
                                            <p:fltVal val="-90"/>
                                          </p:val>
                                        </p:tav>
                                        <p:tav tm="100000">
                                          <p:val>
                                            <p:fltVal val="0"/>
                                          </p:val>
                                        </p:tav>
                                      </p:tavLst>
                                    </p:anim>
                                    <p:anim calcmode="lin" valueType="num">
                                      <p:cBhvr>
                                        <p:cTn id="20" dur="800" decel="100000" fill="hold"/>
                                        <p:tgtEl>
                                          <p:spTgt spid="11"/>
                                        </p:tgtEl>
                                        <p:attrNameLst>
                                          <p:attrName>ppt_x</p:attrName>
                                        </p:attrNameLst>
                                      </p:cBhvr>
                                      <p:tavLst>
                                        <p:tav tm="0">
                                          <p:val>
                                            <p:strVal val="#ppt_x+0.4"/>
                                          </p:val>
                                        </p:tav>
                                        <p:tav tm="100000">
                                          <p:val>
                                            <p:strVal val="#ppt_x-0.05"/>
                                          </p:val>
                                        </p:tav>
                                      </p:tavLst>
                                    </p:anim>
                                    <p:anim calcmode="lin" valueType="num">
                                      <p:cBhvr>
                                        <p:cTn id="21" dur="800" decel="100000" fill="hold"/>
                                        <p:tgtEl>
                                          <p:spTgt spid="11"/>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24" presetID="3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800" decel="100000"/>
                                        <p:tgtEl>
                                          <p:spTgt spid="12"/>
                                        </p:tgtEl>
                                      </p:cBhvr>
                                    </p:animEffect>
                                    <p:anim calcmode="lin" valueType="num">
                                      <p:cBhvr>
                                        <p:cTn id="27" dur="800" decel="100000" fill="hold"/>
                                        <p:tgtEl>
                                          <p:spTgt spid="12"/>
                                        </p:tgtEl>
                                        <p:attrNameLst>
                                          <p:attrName>style.rotation</p:attrName>
                                        </p:attrNameLst>
                                      </p:cBhvr>
                                      <p:tavLst>
                                        <p:tav tm="0">
                                          <p:val>
                                            <p:fltVal val="-90"/>
                                          </p:val>
                                        </p:tav>
                                        <p:tav tm="100000">
                                          <p:val>
                                            <p:fltVal val="0"/>
                                          </p:val>
                                        </p:tav>
                                      </p:tavLst>
                                    </p:anim>
                                    <p:anim calcmode="lin" valueType="num">
                                      <p:cBhvr>
                                        <p:cTn id="28" dur="800" decel="100000" fill="hold"/>
                                        <p:tgtEl>
                                          <p:spTgt spid="12"/>
                                        </p:tgtEl>
                                        <p:attrNameLst>
                                          <p:attrName>ppt_x</p:attrName>
                                        </p:attrNameLst>
                                      </p:cBhvr>
                                      <p:tavLst>
                                        <p:tav tm="0">
                                          <p:val>
                                            <p:strVal val="#ppt_x+0.4"/>
                                          </p:val>
                                        </p:tav>
                                        <p:tav tm="100000">
                                          <p:val>
                                            <p:strVal val="#ppt_x-0.05"/>
                                          </p:val>
                                        </p:tav>
                                      </p:tavLst>
                                    </p:anim>
                                    <p:anim calcmode="lin" valueType="num">
                                      <p:cBhvr>
                                        <p:cTn id="29" dur="800" decel="100000" fill="hold"/>
                                        <p:tgtEl>
                                          <p:spTgt spid="12"/>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32" presetID="3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800" decel="100000"/>
                                        <p:tgtEl>
                                          <p:spTgt spid="7"/>
                                        </p:tgtEl>
                                      </p:cBhvr>
                                    </p:animEffect>
                                    <p:anim calcmode="lin" valueType="num">
                                      <p:cBhvr>
                                        <p:cTn id="35" dur="800" decel="100000" fill="hold"/>
                                        <p:tgtEl>
                                          <p:spTgt spid="7"/>
                                        </p:tgtEl>
                                        <p:attrNameLst>
                                          <p:attrName>style.rotation</p:attrName>
                                        </p:attrNameLst>
                                      </p:cBhvr>
                                      <p:tavLst>
                                        <p:tav tm="0">
                                          <p:val>
                                            <p:fltVal val="-90"/>
                                          </p:val>
                                        </p:tav>
                                        <p:tav tm="100000">
                                          <p:val>
                                            <p:fltVal val="0"/>
                                          </p:val>
                                        </p:tav>
                                      </p:tavLst>
                                    </p:anim>
                                    <p:anim calcmode="lin" valueType="num">
                                      <p:cBhvr>
                                        <p:cTn id="36" dur="800" decel="100000" fill="hold"/>
                                        <p:tgtEl>
                                          <p:spTgt spid="7"/>
                                        </p:tgtEl>
                                        <p:attrNameLst>
                                          <p:attrName>ppt_x</p:attrName>
                                        </p:attrNameLst>
                                      </p:cBhvr>
                                      <p:tavLst>
                                        <p:tav tm="0">
                                          <p:val>
                                            <p:strVal val="#ppt_x+0.4"/>
                                          </p:val>
                                        </p:tav>
                                        <p:tav tm="100000">
                                          <p:val>
                                            <p:strVal val="#ppt_x-0.05"/>
                                          </p:val>
                                        </p:tav>
                                      </p:tavLst>
                                    </p:anim>
                                    <p:anim calcmode="lin" valueType="num">
                                      <p:cBhvr>
                                        <p:cTn id="37" dur="800" decel="100000" fill="hold"/>
                                        <p:tgtEl>
                                          <p:spTgt spid="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0" presetID="3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800" decel="100000"/>
                                        <p:tgtEl>
                                          <p:spTgt spid="8"/>
                                        </p:tgtEl>
                                      </p:cBhvr>
                                    </p:animEffect>
                                    <p:anim calcmode="lin" valueType="num">
                                      <p:cBhvr>
                                        <p:cTn id="43" dur="800" decel="100000" fill="hold"/>
                                        <p:tgtEl>
                                          <p:spTgt spid="8"/>
                                        </p:tgtEl>
                                        <p:attrNameLst>
                                          <p:attrName>style.rotation</p:attrName>
                                        </p:attrNameLst>
                                      </p:cBhvr>
                                      <p:tavLst>
                                        <p:tav tm="0">
                                          <p:val>
                                            <p:fltVal val="-90"/>
                                          </p:val>
                                        </p:tav>
                                        <p:tav tm="100000">
                                          <p:val>
                                            <p:fltVal val="0"/>
                                          </p:val>
                                        </p:tav>
                                      </p:tavLst>
                                    </p:anim>
                                    <p:anim calcmode="lin" valueType="num">
                                      <p:cBhvr>
                                        <p:cTn id="44" dur="800" decel="100000" fill="hold"/>
                                        <p:tgtEl>
                                          <p:spTgt spid="8"/>
                                        </p:tgtEl>
                                        <p:attrNameLst>
                                          <p:attrName>ppt_x</p:attrName>
                                        </p:attrNameLst>
                                      </p:cBhvr>
                                      <p:tavLst>
                                        <p:tav tm="0">
                                          <p:val>
                                            <p:strVal val="#ppt_x+0.4"/>
                                          </p:val>
                                        </p:tav>
                                        <p:tav tm="100000">
                                          <p:val>
                                            <p:strVal val="#ppt_x-0.05"/>
                                          </p:val>
                                        </p:tav>
                                      </p:tavLst>
                                    </p:anim>
                                    <p:anim calcmode="lin" valueType="num">
                                      <p:cBhvr>
                                        <p:cTn id="45" dur="800" decel="100000" fill="hold"/>
                                        <p:tgtEl>
                                          <p:spTgt spid="8"/>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1000" fill="hold"/>
                                        <p:tgtEl>
                                          <p:spTgt spid="13"/>
                                        </p:tgtEl>
                                        <p:attrNameLst>
                                          <p:attrName>ppt_x</p:attrName>
                                        </p:attrNameLst>
                                      </p:cBhvr>
                                      <p:tavLst>
                                        <p:tav tm="0">
                                          <p:val>
                                            <p:strVal val="#ppt_x"/>
                                          </p:val>
                                        </p:tav>
                                        <p:tav tm="100000">
                                          <p:val>
                                            <p:strVal val="#ppt_x"/>
                                          </p:val>
                                        </p:tav>
                                      </p:tavLst>
                                    </p:anim>
                                    <p:anim calcmode="lin" valueType="num">
                                      <p:cBhvr additive="base">
                                        <p:cTn id="51" dur="1000" fill="hold"/>
                                        <p:tgtEl>
                                          <p:spTgt spid="13"/>
                                        </p:tgtEl>
                                        <p:attrNameLst>
                                          <p:attrName>ppt_y</p:attrName>
                                        </p:attrNameLst>
                                      </p:cBhvr>
                                      <p:tavLst>
                                        <p:tav tm="0">
                                          <p:val>
                                            <p:strVal val="1+#ppt_h/2"/>
                                          </p:val>
                                        </p:tav>
                                        <p:tav tm="100000">
                                          <p:val>
                                            <p:strVal val="#ppt_y"/>
                                          </p:val>
                                        </p:tav>
                                      </p:tavLst>
                                    </p:anim>
                                  </p:childTnLst>
                                </p:cTn>
                              </p:par>
                              <p:par>
                                <p:cTn id="52" presetID="50" presetClass="entr" presetSubtype="0" decel="10000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1000" fill="hold"/>
                                        <p:tgtEl>
                                          <p:spTgt spid="15"/>
                                        </p:tgtEl>
                                        <p:attrNameLst>
                                          <p:attrName>ppt_w</p:attrName>
                                        </p:attrNameLst>
                                      </p:cBhvr>
                                      <p:tavLst>
                                        <p:tav tm="0">
                                          <p:val>
                                            <p:strVal val="#ppt_w+.3"/>
                                          </p:val>
                                        </p:tav>
                                        <p:tav tm="100000">
                                          <p:val>
                                            <p:strVal val="#ppt_w"/>
                                          </p:val>
                                        </p:tav>
                                      </p:tavLst>
                                    </p:anim>
                                    <p:anim calcmode="lin" valueType="num">
                                      <p:cBhvr>
                                        <p:cTn id="55" dur="1000" fill="hold"/>
                                        <p:tgtEl>
                                          <p:spTgt spid="15"/>
                                        </p:tgtEl>
                                        <p:attrNameLst>
                                          <p:attrName>ppt_h</p:attrName>
                                        </p:attrNameLst>
                                      </p:cBhvr>
                                      <p:tavLst>
                                        <p:tav tm="0">
                                          <p:val>
                                            <p:strVal val="#ppt_h"/>
                                          </p:val>
                                        </p:tav>
                                        <p:tav tm="100000">
                                          <p:val>
                                            <p:strVal val="#ppt_h"/>
                                          </p:val>
                                        </p:tav>
                                      </p:tavLst>
                                    </p:anim>
                                    <p:animEffect transition="in" filter="fade">
                                      <p:cBhvr>
                                        <p:cTn id="56" dur="1000"/>
                                        <p:tgtEl>
                                          <p:spTgt spid="15"/>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3"/>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par>
                                <p:cTn id="62" presetID="50" presetClass="entr" presetSubtype="0" decel="10000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1000" fill="hold"/>
                                        <p:tgtEl>
                                          <p:spTgt spid="17"/>
                                        </p:tgtEl>
                                        <p:attrNameLst>
                                          <p:attrName>ppt_w</p:attrName>
                                        </p:attrNameLst>
                                      </p:cBhvr>
                                      <p:tavLst>
                                        <p:tav tm="0">
                                          <p:val>
                                            <p:strVal val="#ppt_w+.3"/>
                                          </p:val>
                                        </p:tav>
                                        <p:tav tm="100000">
                                          <p:val>
                                            <p:strVal val="#ppt_w"/>
                                          </p:val>
                                        </p:tav>
                                      </p:tavLst>
                                    </p:anim>
                                    <p:anim calcmode="lin" valueType="num">
                                      <p:cBhvr>
                                        <p:cTn id="65" dur="1000" fill="hold"/>
                                        <p:tgtEl>
                                          <p:spTgt spid="17"/>
                                        </p:tgtEl>
                                        <p:attrNameLst>
                                          <p:attrName>ppt_h</p:attrName>
                                        </p:attrNameLst>
                                      </p:cBhvr>
                                      <p:tavLst>
                                        <p:tav tm="0">
                                          <p:val>
                                            <p:strVal val="#ppt_h"/>
                                          </p:val>
                                        </p:tav>
                                        <p:tav tm="100000">
                                          <p:val>
                                            <p:strVal val="#ppt_h"/>
                                          </p:val>
                                        </p:tav>
                                      </p:tavLst>
                                    </p:anim>
                                    <p:animEffect transition="in" filter="fade">
                                      <p:cBhvr>
                                        <p:cTn id="6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p:bldP spid="12" grpId="0"/>
      <p:bldP spid="14"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226252" y="1287192"/>
            <a:ext cx="8689148" cy="2294208"/>
          </a:xfrm>
        </p:spPr>
        <p:txBody>
          <a:bodyPr>
            <a:normAutofit lnSpcReduction="10000"/>
          </a:bodyPr>
          <a:lstStyle/>
          <a:p>
            <a:pPr algn="just">
              <a:buClr>
                <a:schemeClr val="accent5">
                  <a:lumMod val="50000"/>
                </a:schemeClr>
              </a:buClr>
              <a:buFont typeface="Wingdings" pitchFamily="2" charset="2"/>
              <a:buChar char="q"/>
            </a:pPr>
            <a:r>
              <a:rPr lang="en-US" sz="1600" dirty="0" smtClean="0">
                <a:latin typeface="Arial" pitchFamily="34" charset="0"/>
                <a:cs typeface="Arial" pitchFamily="34" charset="0"/>
              </a:rPr>
              <a:t>Large tanks have floors that are uneven and may be of cone up or down shape. If you are empty, dead stock volume may be needed to be determined </a:t>
            </a:r>
            <a:r>
              <a:rPr lang="en-US" sz="1600" dirty="0" err="1" smtClean="0">
                <a:latin typeface="Arial" pitchFamily="34" charset="0"/>
                <a:cs typeface="Arial" pitchFamily="34" charset="0"/>
              </a:rPr>
              <a:t>upto</a:t>
            </a:r>
            <a:r>
              <a:rPr lang="en-US" sz="1600" dirty="0" smtClean="0">
                <a:latin typeface="Arial" pitchFamily="34" charset="0"/>
                <a:cs typeface="Arial" pitchFamily="34" charset="0"/>
              </a:rPr>
              <a:t> datum level. </a:t>
            </a:r>
          </a:p>
          <a:p>
            <a:pPr algn="just">
              <a:buClr>
                <a:schemeClr val="accent5">
                  <a:lumMod val="50000"/>
                </a:schemeClr>
              </a:buClr>
              <a:buFont typeface="Wingdings" pitchFamily="2" charset="2"/>
              <a:buChar char="q"/>
            </a:pPr>
            <a:r>
              <a:rPr lang="en-US" sz="1600" dirty="0" smtClean="0">
                <a:latin typeface="Arial" pitchFamily="34" charset="0"/>
                <a:cs typeface="Arial" pitchFamily="34" charset="0"/>
              </a:rPr>
              <a:t>Apart from the traditional bottom calibration with water and </a:t>
            </a:r>
            <a:r>
              <a:rPr lang="en-US" sz="1600" dirty="0" err="1" smtClean="0">
                <a:latin typeface="Arial" pitchFamily="34" charset="0"/>
                <a:cs typeface="Arial" pitchFamily="34" charset="0"/>
              </a:rPr>
              <a:t>flowmeter</a:t>
            </a:r>
            <a:r>
              <a:rPr lang="en-US" sz="1600" dirty="0" smtClean="0">
                <a:latin typeface="Arial" pitchFamily="34" charset="0"/>
                <a:cs typeface="Arial" pitchFamily="34" charset="0"/>
              </a:rPr>
              <a:t> / </a:t>
            </a:r>
            <a:r>
              <a:rPr lang="en-US" sz="1600" dirty="0" err="1" smtClean="0">
                <a:latin typeface="Arial" pitchFamily="34" charset="0"/>
                <a:cs typeface="Arial" pitchFamily="34" charset="0"/>
              </a:rPr>
              <a:t>prover</a:t>
            </a:r>
            <a:r>
              <a:rPr lang="en-US" sz="1600" dirty="0" smtClean="0">
                <a:latin typeface="Arial" pitchFamily="34" charset="0"/>
                <a:cs typeface="Arial" pitchFamily="34" charset="0"/>
              </a:rPr>
              <a:t>, we undertake 3D dry survey of tank bottom with advanced laser leveling and depth measurements.</a:t>
            </a:r>
          </a:p>
          <a:p>
            <a:pPr algn="just">
              <a:buClr>
                <a:schemeClr val="accent5">
                  <a:lumMod val="50000"/>
                </a:schemeClr>
              </a:buClr>
              <a:buFont typeface="Wingdings" pitchFamily="2" charset="2"/>
              <a:buChar char="q"/>
            </a:pPr>
            <a:r>
              <a:rPr lang="en-US" sz="1600" dirty="0" smtClean="0">
                <a:latin typeface="Arial" pitchFamily="34" charset="0"/>
                <a:cs typeface="Arial" pitchFamily="34" charset="0"/>
              </a:rPr>
              <a:t>When the floor data is analyzed on our customized </a:t>
            </a:r>
            <a:r>
              <a:rPr lang="en-US" sz="1600" dirty="0" err="1" smtClean="0">
                <a:latin typeface="Arial" pitchFamily="34" charset="0"/>
                <a:cs typeface="Arial" pitchFamily="34" charset="0"/>
              </a:rPr>
              <a:t>softwares</a:t>
            </a:r>
            <a:r>
              <a:rPr lang="en-US" sz="1600" dirty="0" smtClean="0">
                <a:latin typeface="Arial" pitchFamily="34" charset="0"/>
                <a:cs typeface="Arial" pitchFamily="34" charset="0"/>
              </a:rPr>
              <a:t>, we get a 3D contour from where we can accurately determine tank bottom volume </a:t>
            </a:r>
            <a:r>
              <a:rPr lang="en-US" sz="1600" dirty="0" err="1" smtClean="0">
                <a:latin typeface="Arial" pitchFamily="34" charset="0"/>
                <a:cs typeface="Arial" pitchFamily="34" charset="0"/>
              </a:rPr>
              <a:t>upto</a:t>
            </a:r>
            <a:r>
              <a:rPr lang="en-US" sz="1600" dirty="0" smtClean="0">
                <a:latin typeface="Arial" pitchFamily="34" charset="0"/>
                <a:cs typeface="Arial" pitchFamily="34" charset="0"/>
              </a:rPr>
              <a:t> datum plate and beyond to flush level.</a:t>
            </a:r>
          </a:p>
          <a:p>
            <a:pPr algn="just">
              <a:buClr>
                <a:schemeClr val="accent5">
                  <a:lumMod val="50000"/>
                </a:schemeClr>
              </a:buClr>
              <a:buFont typeface="Wingdings" pitchFamily="2" charset="2"/>
              <a:buChar char="q"/>
            </a:pPr>
            <a:r>
              <a:rPr lang="en-US" sz="1600" dirty="0" smtClean="0">
                <a:latin typeface="Arial" pitchFamily="34" charset="0"/>
                <a:cs typeface="Arial" pitchFamily="34" charset="0"/>
              </a:rPr>
              <a:t>Its fact, accurate and does not require water or proving liquid. </a:t>
            </a:r>
          </a:p>
          <a:p>
            <a:pPr>
              <a:buNone/>
            </a:pPr>
            <a:endParaRPr lang="en-US" sz="2000" dirty="0">
              <a:latin typeface="Arial" pitchFamily="34" charset="0"/>
              <a:cs typeface="Arial" pitchFamily="34" charset="0"/>
            </a:endParaRPr>
          </a:p>
          <a:p>
            <a:pPr>
              <a:buFont typeface="Wingdings" pitchFamily="2" charset="2"/>
              <a:buChar char="q"/>
            </a:pPr>
            <a:endParaRPr lang="en-US" sz="2000" dirty="0">
              <a:latin typeface="Arial" pitchFamily="34" charset="0"/>
              <a:cs typeface="Arial" pitchFamily="34" charset="0"/>
            </a:endParaRPr>
          </a:p>
        </p:txBody>
      </p:sp>
      <p:sp>
        <p:nvSpPr>
          <p:cNvPr id="5" name="Title 1"/>
          <p:cNvSpPr txBox="1">
            <a:spLocks/>
          </p:cNvSpPr>
          <p:nvPr/>
        </p:nvSpPr>
        <p:spPr>
          <a:xfrm>
            <a:off x="62132" y="663575"/>
            <a:ext cx="4419600" cy="631825"/>
          </a:xfrm>
          <a:prstGeom prst="rect">
            <a:avLst/>
          </a:prstGeom>
          <a:ln>
            <a:noFill/>
          </a:ln>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accent5">
                    <a:lumMod val="50000"/>
                  </a:schemeClr>
                </a:solidFill>
                <a:latin typeface="Arial Black" pitchFamily="34" charset="0"/>
                <a:ea typeface="+mj-ea"/>
                <a:cs typeface="Aharoni" pitchFamily="2" charset="-79"/>
              </a:rPr>
              <a:t>Tank Bottom Calibration</a:t>
            </a:r>
            <a:endParaRPr kumimoji="0" lang="en-US" sz="2000" b="0" i="0" u="none" strike="noStrike" kern="1200" cap="none" spc="0" normalizeH="0" baseline="0" noProof="0" dirty="0" smtClean="0">
              <a:ln>
                <a:noFill/>
              </a:ln>
              <a:solidFill>
                <a:schemeClr val="accent5">
                  <a:lumMod val="50000"/>
                </a:schemeClr>
              </a:solidFill>
              <a:effectLst/>
              <a:uLnTx/>
              <a:uFillTx/>
              <a:latin typeface="Arial Black" pitchFamily="34" charset="0"/>
              <a:ea typeface="+mj-ea"/>
              <a:cs typeface="Aharoni" pitchFamily="2" charset="-79"/>
            </a:endParaRPr>
          </a:p>
        </p:txBody>
      </p:sp>
      <p:pic>
        <p:nvPicPr>
          <p:cNvPr id="8" name="Picture 7" descr="pic 2.jpg"/>
          <p:cNvPicPr>
            <a:picLocks noChangeAspect="1"/>
          </p:cNvPicPr>
          <p:nvPr/>
        </p:nvPicPr>
        <p:blipFill>
          <a:blip r:embed="rId3"/>
          <a:stretch>
            <a:fillRect/>
          </a:stretch>
        </p:blipFill>
        <p:spPr>
          <a:xfrm>
            <a:off x="685800" y="3657600"/>
            <a:ext cx="5638800" cy="2286000"/>
          </a:xfrm>
          <a:prstGeom prst="rect">
            <a:avLst/>
          </a:prstGeom>
        </p:spPr>
      </p:pic>
      <p:pic>
        <p:nvPicPr>
          <p:cNvPr id="9" name="Picture 8" descr="P3.jpg"/>
          <p:cNvPicPr>
            <a:picLocks noChangeAspect="1"/>
          </p:cNvPicPr>
          <p:nvPr/>
        </p:nvPicPr>
        <p:blipFill>
          <a:blip r:embed="rId4" cstate="print"/>
          <a:stretch>
            <a:fillRect/>
          </a:stretch>
        </p:blipFill>
        <p:spPr>
          <a:xfrm>
            <a:off x="6876288" y="3886200"/>
            <a:ext cx="1505712" cy="18592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49" presetClass="entr" presetSubtype="0" decel="10000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4" dur="1000"/>
                                        <p:tgtEl>
                                          <p:spTgt spid="4">
                                            <p:txEl>
                                              <p:pRg st="0" end="0"/>
                                            </p:txEl>
                                          </p:spTgt>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20" dur="1000"/>
                                        <p:tgtEl>
                                          <p:spTgt spid="4">
                                            <p:txEl>
                                              <p:pRg st="1" end="1"/>
                                            </p:txEl>
                                          </p:spTgt>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26" dur="1000"/>
                                        <p:tgtEl>
                                          <p:spTgt spid="4">
                                            <p:txEl>
                                              <p:pRg st="2" end="2"/>
                                            </p:txEl>
                                          </p:spTgt>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3" end="3"/>
                                            </p:txEl>
                                          </p:spTgt>
                                        </p:tgtEl>
                                        <p:attrNameLst>
                                          <p:attrName>style.rotation</p:attrName>
                                        </p:attrNameLst>
                                      </p:cBhvr>
                                      <p:tavLst>
                                        <p:tav tm="0">
                                          <p:val>
                                            <p:fltVal val="360"/>
                                          </p:val>
                                        </p:tav>
                                        <p:tav tm="100000">
                                          <p:val>
                                            <p:fltVal val="0"/>
                                          </p:val>
                                        </p:tav>
                                      </p:tavLst>
                                    </p:anim>
                                    <p:animEffect transition="in" filter="fade">
                                      <p:cBhvr>
                                        <p:cTn id="32" dur="1000"/>
                                        <p:tgtEl>
                                          <p:spTgt spid="4">
                                            <p:txEl>
                                              <p:pRg st="3" end="3"/>
                                            </p:txEl>
                                          </p:spTgt>
                                        </p:tgtEl>
                                      </p:cBhvr>
                                    </p:animEffect>
                                  </p:childTnLst>
                                </p:cTn>
                              </p:par>
                              <p:par>
                                <p:cTn id="33" presetID="17" presetClass="entr" presetSubtype="1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childTnLst>
                                </p:cTn>
                              </p:par>
                              <p:par>
                                <p:cTn id="37" presetID="15"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226252" y="990600"/>
            <a:ext cx="8689148" cy="914400"/>
          </a:xfrm>
          <a:effectLst/>
        </p:spPr>
        <p:txBody>
          <a:bodyPr>
            <a:normAutofit/>
          </a:bodyPr>
          <a:lstStyle/>
          <a:p>
            <a:pPr algn="just">
              <a:buNone/>
            </a:pPr>
            <a:r>
              <a:rPr lang="en-US" sz="1600" b="1" dirty="0" smtClean="0">
                <a:solidFill>
                  <a:schemeClr val="accent5">
                    <a:lumMod val="75000"/>
                  </a:schemeClr>
                </a:solidFill>
                <a:latin typeface="Arial" pitchFamily="34" charset="0"/>
                <a:cs typeface="Arial" pitchFamily="34" charset="0"/>
              </a:rPr>
              <a:t>All field data are logged on our computers. First, application of temperature, thickness &amp; step-over corrections on this reference circumference is made to get an accurate “reference internal radius” at this level of the tank  shell.</a:t>
            </a:r>
            <a:endParaRPr lang="en-US" sz="1600" dirty="0">
              <a:solidFill>
                <a:schemeClr val="accent5">
                  <a:lumMod val="75000"/>
                </a:schemeClr>
              </a:solidFill>
              <a:latin typeface="Arial" pitchFamily="34" charset="0"/>
              <a:cs typeface="Arial" pitchFamily="34" charset="0"/>
            </a:endParaRPr>
          </a:p>
          <a:p>
            <a:pPr>
              <a:buFont typeface="Wingdings" pitchFamily="2" charset="2"/>
              <a:buChar char="q"/>
            </a:pPr>
            <a:endParaRPr lang="en-US" sz="1400" dirty="0">
              <a:solidFill>
                <a:schemeClr val="accent5">
                  <a:lumMod val="75000"/>
                </a:schemeClr>
              </a:solidFill>
              <a:latin typeface="Arial" pitchFamily="34" charset="0"/>
              <a:cs typeface="Arial" pitchFamily="34" charset="0"/>
            </a:endParaRPr>
          </a:p>
        </p:txBody>
      </p:sp>
      <p:pic>
        <p:nvPicPr>
          <p:cNvPr id="5" name="Picture 4" descr="15.jpg"/>
          <p:cNvPicPr>
            <a:picLocks noChangeAspect="1"/>
          </p:cNvPicPr>
          <p:nvPr/>
        </p:nvPicPr>
        <p:blipFill>
          <a:blip r:embed="rId3" cstate="print"/>
          <a:stretch>
            <a:fillRect/>
          </a:stretch>
        </p:blipFill>
        <p:spPr>
          <a:xfrm>
            <a:off x="5486400" y="1799844"/>
            <a:ext cx="3311887" cy="3915156"/>
          </a:xfrm>
          <a:prstGeom prst="rect">
            <a:avLst/>
          </a:prstGeom>
        </p:spPr>
      </p:pic>
      <p:pic>
        <p:nvPicPr>
          <p:cNvPr id="6" name="Picture 5" descr="20.jpg"/>
          <p:cNvPicPr>
            <a:picLocks noChangeAspect="1"/>
          </p:cNvPicPr>
          <p:nvPr/>
        </p:nvPicPr>
        <p:blipFill>
          <a:blip r:embed="rId4" cstate="print"/>
          <a:stretch>
            <a:fillRect/>
          </a:stretch>
        </p:blipFill>
        <p:spPr>
          <a:xfrm>
            <a:off x="152400" y="4142936"/>
            <a:ext cx="5269448" cy="1600200"/>
          </a:xfrm>
          <a:prstGeom prst="rect">
            <a:avLst/>
          </a:prstGeom>
        </p:spPr>
      </p:pic>
      <p:pic>
        <p:nvPicPr>
          <p:cNvPr id="7" name="Picture 6" descr="photo 1.jpg"/>
          <p:cNvPicPr>
            <a:picLocks noChangeAspect="1"/>
          </p:cNvPicPr>
          <p:nvPr/>
        </p:nvPicPr>
        <p:blipFill>
          <a:blip r:embed="rId5" cstate="print"/>
          <a:stretch>
            <a:fillRect/>
          </a:stretch>
        </p:blipFill>
        <p:spPr>
          <a:xfrm>
            <a:off x="457200" y="1981200"/>
            <a:ext cx="20574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photo.jpg"/>
          <p:cNvPicPr>
            <a:picLocks noChangeAspect="1"/>
          </p:cNvPicPr>
          <p:nvPr/>
        </p:nvPicPr>
        <p:blipFill>
          <a:blip r:embed="rId6" cstate="print"/>
          <a:stretch>
            <a:fillRect/>
          </a:stretch>
        </p:blipFill>
        <p:spPr>
          <a:xfrm>
            <a:off x="2971800" y="1981200"/>
            <a:ext cx="20574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1"/>
          <p:cNvSpPr txBox="1">
            <a:spLocks/>
          </p:cNvSpPr>
          <p:nvPr/>
        </p:nvSpPr>
        <p:spPr>
          <a:xfrm>
            <a:off x="-28136" y="457200"/>
            <a:ext cx="5943600" cy="631825"/>
          </a:xfrm>
          <a:prstGeom prst="rect">
            <a:avLst/>
          </a:prstGeom>
          <a:ln>
            <a:noFill/>
          </a:ln>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accent5">
                    <a:lumMod val="50000"/>
                  </a:schemeClr>
                </a:solidFill>
                <a:latin typeface="Arial Black" pitchFamily="34" charset="0"/>
                <a:ea typeface="+mj-ea"/>
                <a:cs typeface="Aharoni" pitchFamily="2" charset="-79"/>
              </a:rPr>
              <a:t>Computerized processing of field data</a:t>
            </a:r>
            <a:endParaRPr kumimoji="0" lang="en-US" sz="2000" b="0" i="0" u="none" strike="noStrike" kern="1200" cap="none" spc="0" normalizeH="0" baseline="0" noProof="0" dirty="0" smtClean="0">
              <a:ln>
                <a:noFill/>
              </a:ln>
              <a:solidFill>
                <a:schemeClr val="accent5">
                  <a:lumMod val="50000"/>
                </a:schemeClr>
              </a:solidFill>
              <a:effectLst/>
              <a:uLnTx/>
              <a:uFillTx/>
              <a:latin typeface="Arial Black" pitchFamily="34" charset="0"/>
              <a:ea typeface="+mj-ea"/>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1"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2000"/>
                                        <p:tgtEl>
                                          <p:spTgt spid="7"/>
                                        </p:tgtEl>
                                      </p:cBhvr>
                                    </p:animEffect>
                                  </p:childTnLst>
                                </p:cTn>
                              </p:par>
                              <p:par>
                                <p:cTn id="16" presetID="21"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4)">
                                      <p:cBhvr>
                                        <p:cTn id="18" dur="2000"/>
                                        <p:tgtEl>
                                          <p:spTgt spid="8"/>
                                        </p:tgtEl>
                                      </p:cBhvr>
                                    </p:animEffect>
                                  </p:childTnLst>
                                </p:cTn>
                              </p:par>
                              <p:par>
                                <p:cTn id="19" presetID="15"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252" y="1287192"/>
            <a:ext cx="8689148" cy="2037472"/>
          </a:xfrm>
        </p:spPr>
        <p:txBody>
          <a:bodyPr>
            <a:normAutofit/>
          </a:bodyPr>
          <a:lstStyle/>
          <a:p>
            <a:pPr algn="just">
              <a:buNone/>
            </a:pPr>
            <a:r>
              <a:rPr lang="en-US" sz="2000" b="1" dirty="0" smtClean="0">
                <a:latin typeface="Arial" pitchFamily="34" charset="0"/>
                <a:cs typeface="Arial" pitchFamily="34" charset="0"/>
              </a:rPr>
              <a:t>T</a:t>
            </a:r>
            <a:r>
              <a:rPr lang="en-US" sz="1600" dirty="0" smtClean="0">
                <a:latin typeface="Arial" pitchFamily="34" charset="0"/>
                <a:cs typeface="Arial" pitchFamily="34" charset="0"/>
              </a:rPr>
              <a:t>o ascertain gain or loss in sales, purchase to provide only reliable means of maintaining adequate control over the storage &amp; distribution &amp; stock keeping in industrial production process control as oil, chemicals and it’s allied products are very costly items business and service render from it.</a:t>
            </a:r>
            <a:endParaRPr lang="en-US" sz="1600" dirty="0">
              <a:latin typeface="Arial" pitchFamily="34" charset="0"/>
              <a:cs typeface="Arial" pitchFamily="34" charset="0"/>
            </a:endParaRPr>
          </a:p>
          <a:p>
            <a:pPr algn="just">
              <a:buClr>
                <a:schemeClr val="accent5">
                  <a:lumMod val="50000"/>
                </a:schemeClr>
              </a:buClr>
              <a:buFont typeface="Wingdings" pitchFamily="2" charset="2"/>
              <a:buChar char="q"/>
            </a:pPr>
            <a:r>
              <a:rPr lang="en-US" sz="1600" dirty="0" smtClean="0">
                <a:latin typeface="Arial" pitchFamily="34" charset="0"/>
                <a:cs typeface="Arial" pitchFamily="34" charset="0"/>
              </a:rPr>
              <a:t>Profit and Loss depends on accuracy of storage tank calibration work</a:t>
            </a:r>
          </a:p>
          <a:p>
            <a:pPr algn="just">
              <a:buClr>
                <a:schemeClr val="accent5">
                  <a:lumMod val="50000"/>
                </a:schemeClr>
              </a:buClr>
              <a:buFont typeface="Wingdings" pitchFamily="2" charset="2"/>
              <a:buChar char="q"/>
            </a:pPr>
            <a:r>
              <a:rPr lang="en-US" sz="1600" dirty="0" smtClean="0">
                <a:latin typeface="Arial" pitchFamily="34" charset="0"/>
                <a:cs typeface="Arial" pitchFamily="34" charset="0"/>
              </a:rPr>
              <a:t>Settlement of disputes in management, production purchase / sales cycle</a:t>
            </a:r>
          </a:p>
          <a:p>
            <a:pPr>
              <a:buNone/>
            </a:pPr>
            <a:endParaRPr lang="en-US" sz="2000" dirty="0">
              <a:latin typeface="Arial" pitchFamily="34" charset="0"/>
              <a:cs typeface="Arial" pitchFamily="34" charset="0"/>
            </a:endParaRPr>
          </a:p>
          <a:p>
            <a:pPr>
              <a:buFont typeface="Wingdings" pitchFamily="2" charset="2"/>
              <a:buChar char="q"/>
            </a:pPr>
            <a:endParaRPr lang="en-US" sz="2000" dirty="0">
              <a:latin typeface="Arial" pitchFamily="34" charset="0"/>
              <a:cs typeface="Arial" pitchFamily="34" charset="0"/>
            </a:endParaRPr>
          </a:p>
        </p:txBody>
      </p:sp>
      <p:sp>
        <p:nvSpPr>
          <p:cNvPr id="6" name="Title 1"/>
          <p:cNvSpPr txBox="1">
            <a:spLocks/>
          </p:cNvSpPr>
          <p:nvPr/>
        </p:nvSpPr>
        <p:spPr>
          <a:xfrm>
            <a:off x="203976" y="663575"/>
            <a:ext cx="4419600" cy="631825"/>
          </a:xfrm>
          <a:prstGeom prst="rect">
            <a:avLst/>
          </a:prstGeom>
          <a:ln>
            <a:noFill/>
          </a:ln>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5">
                    <a:lumMod val="50000"/>
                  </a:schemeClr>
                </a:solidFill>
                <a:effectLst/>
                <a:uLnTx/>
                <a:uFillTx/>
                <a:latin typeface="Arial Black" pitchFamily="34" charset="0"/>
                <a:ea typeface="+mj-ea"/>
                <a:cs typeface="Aharoni" pitchFamily="2" charset="-79"/>
              </a:rPr>
              <a:t>Why</a:t>
            </a:r>
            <a:r>
              <a:rPr kumimoji="0" lang="en-US" sz="2000" b="0" i="0" u="none" strike="noStrike" kern="1200" cap="none" spc="0" normalizeH="0" noProof="0" dirty="0" smtClean="0">
                <a:ln>
                  <a:noFill/>
                </a:ln>
                <a:solidFill>
                  <a:schemeClr val="accent5">
                    <a:lumMod val="50000"/>
                  </a:schemeClr>
                </a:solidFill>
                <a:effectLst/>
                <a:uLnTx/>
                <a:uFillTx/>
                <a:latin typeface="Arial Black" pitchFamily="34" charset="0"/>
                <a:ea typeface="+mj-ea"/>
                <a:cs typeface="Aharoni" pitchFamily="2" charset="-79"/>
              </a:rPr>
              <a:t> calibration is essential</a:t>
            </a:r>
            <a:endParaRPr kumimoji="0" lang="en-US" sz="2000" b="0" i="0" u="none" strike="noStrike" kern="1200" cap="none" spc="0" normalizeH="0" baseline="0" noProof="0" dirty="0" smtClean="0">
              <a:ln>
                <a:noFill/>
              </a:ln>
              <a:solidFill>
                <a:schemeClr val="accent5">
                  <a:lumMod val="50000"/>
                </a:schemeClr>
              </a:solidFill>
              <a:effectLst/>
              <a:uLnTx/>
              <a:uFillTx/>
              <a:latin typeface="Arial Black" pitchFamily="34" charset="0"/>
              <a:ea typeface="+mj-ea"/>
              <a:cs typeface="Aharoni" pitchFamily="2" charset="-79"/>
            </a:endParaRPr>
          </a:p>
        </p:txBody>
      </p:sp>
      <p:sp>
        <p:nvSpPr>
          <p:cNvPr id="7" name="Title 1"/>
          <p:cNvSpPr txBox="1">
            <a:spLocks/>
          </p:cNvSpPr>
          <p:nvPr/>
        </p:nvSpPr>
        <p:spPr>
          <a:xfrm>
            <a:off x="76200" y="3053911"/>
            <a:ext cx="4419600" cy="631825"/>
          </a:xfrm>
          <a:prstGeom prst="rect">
            <a:avLst/>
          </a:prstGeom>
          <a:ln>
            <a:noFill/>
          </a:ln>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5">
                    <a:lumMod val="50000"/>
                  </a:schemeClr>
                </a:solidFill>
                <a:effectLst/>
                <a:uLnTx/>
                <a:uFillTx/>
                <a:latin typeface="Arial Black" pitchFamily="34" charset="0"/>
                <a:ea typeface="+mj-ea"/>
                <a:cs typeface="Aharoni" pitchFamily="2" charset="-79"/>
              </a:rPr>
              <a:t>Tank calibration services</a:t>
            </a:r>
          </a:p>
        </p:txBody>
      </p:sp>
      <p:sp>
        <p:nvSpPr>
          <p:cNvPr id="8" name="TextBox 7"/>
          <p:cNvSpPr txBox="1"/>
          <p:nvPr/>
        </p:nvSpPr>
        <p:spPr>
          <a:xfrm>
            <a:off x="1981200" y="3597816"/>
            <a:ext cx="6400800" cy="2542363"/>
          </a:xfrm>
          <a:prstGeom prst="rect">
            <a:avLst/>
          </a:prstGeom>
          <a:noFill/>
        </p:spPr>
        <p:txBody>
          <a:bodyPr wrap="square" rtlCol="0">
            <a:spAutoFit/>
          </a:bodyPr>
          <a:lstStyle/>
          <a:p>
            <a:pPr>
              <a:lnSpc>
                <a:spcPct val="150000"/>
              </a:lnSpc>
              <a:buClr>
                <a:schemeClr val="accent5">
                  <a:lumMod val="50000"/>
                </a:schemeClr>
              </a:buClr>
              <a:buFont typeface="Wingdings" pitchFamily="2" charset="2"/>
              <a:buChar char="Ø"/>
            </a:pPr>
            <a:r>
              <a:rPr lang="en-US" dirty="0" smtClean="0"/>
              <a:t> Vertical Cylindrical Large diameter storage tanks.</a:t>
            </a:r>
          </a:p>
          <a:p>
            <a:pPr>
              <a:lnSpc>
                <a:spcPct val="150000"/>
              </a:lnSpc>
              <a:buClr>
                <a:schemeClr val="accent5">
                  <a:lumMod val="50000"/>
                </a:schemeClr>
              </a:buClr>
              <a:buFont typeface="Wingdings" pitchFamily="2" charset="2"/>
              <a:buChar char="Ø"/>
            </a:pPr>
            <a:r>
              <a:rPr lang="en-US" dirty="0"/>
              <a:t> </a:t>
            </a:r>
            <a:r>
              <a:rPr lang="en-US" dirty="0" smtClean="0"/>
              <a:t>Horizontal Cylindrical tanks and </a:t>
            </a:r>
            <a:r>
              <a:rPr lang="en-US" dirty="0" err="1" smtClean="0"/>
              <a:t>pressurised</a:t>
            </a:r>
            <a:r>
              <a:rPr lang="en-US" dirty="0" smtClean="0"/>
              <a:t> bullets.</a:t>
            </a:r>
          </a:p>
          <a:p>
            <a:pPr>
              <a:lnSpc>
                <a:spcPct val="150000"/>
              </a:lnSpc>
              <a:buClr>
                <a:schemeClr val="accent5">
                  <a:lumMod val="50000"/>
                </a:schemeClr>
              </a:buClr>
              <a:buFont typeface="Wingdings" pitchFamily="2" charset="2"/>
              <a:buChar char="Ø"/>
            </a:pPr>
            <a:r>
              <a:rPr lang="en-US" dirty="0"/>
              <a:t> </a:t>
            </a:r>
            <a:r>
              <a:rPr lang="en-US" dirty="0" smtClean="0"/>
              <a:t>Horton spheres and ship tanks.</a:t>
            </a:r>
          </a:p>
          <a:p>
            <a:pPr>
              <a:lnSpc>
                <a:spcPct val="150000"/>
              </a:lnSpc>
              <a:buClr>
                <a:schemeClr val="accent5">
                  <a:lumMod val="50000"/>
                </a:schemeClr>
              </a:buClr>
              <a:buFont typeface="Wingdings" pitchFamily="2" charset="2"/>
              <a:buChar char="Ø"/>
            </a:pPr>
            <a:r>
              <a:rPr lang="en-US" dirty="0"/>
              <a:t> </a:t>
            </a:r>
            <a:r>
              <a:rPr lang="en-US" dirty="0" smtClean="0"/>
              <a:t>All types of process tanks and vat.</a:t>
            </a:r>
          </a:p>
          <a:p>
            <a:pPr>
              <a:lnSpc>
                <a:spcPct val="150000"/>
              </a:lnSpc>
              <a:buClr>
                <a:schemeClr val="accent5">
                  <a:lumMod val="50000"/>
                </a:schemeClr>
              </a:buClr>
              <a:buFont typeface="Wingdings" pitchFamily="2" charset="2"/>
              <a:buChar char="Ø"/>
            </a:pPr>
            <a:r>
              <a:rPr lang="en-US" dirty="0"/>
              <a:t> </a:t>
            </a:r>
            <a:r>
              <a:rPr lang="en-US" dirty="0" smtClean="0"/>
              <a:t>Ultrasonic thickness testing of tanks and pipelines.</a:t>
            </a:r>
          </a:p>
          <a:p>
            <a:pPr>
              <a:lnSpc>
                <a:spcPct val="150000"/>
              </a:lnSpc>
              <a:buClr>
                <a:schemeClr val="accent5">
                  <a:lumMod val="50000"/>
                </a:schemeClr>
              </a:buClr>
              <a:buFont typeface="Wingdings" pitchFamily="2" charset="2"/>
              <a:buChar char="Ø"/>
            </a:pPr>
            <a:r>
              <a:rPr lang="en-US" dirty="0"/>
              <a:t> </a:t>
            </a:r>
            <a:r>
              <a:rPr lang="en-US" dirty="0" smtClean="0"/>
              <a:t>Tank settlement roundness and tilt survey.</a:t>
            </a:r>
            <a:endParaRPr lang="en-US" dirty="0"/>
          </a:p>
        </p:txBody>
      </p:sp>
      <p:pic>
        <p:nvPicPr>
          <p:cNvPr id="9" name="Picture 8" descr="chk.jpg"/>
          <p:cNvPicPr>
            <a:picLocks noChangeAspect="1"/>
          </p:cNvPicPr>
          <p:nvPr/>
        </p:nvPicPr>
        <p:blipFill>
          <a:blip r:embed="rId3" cstate="print"/>
          <a:stretch>
            <a:fillRect/>
          </a:stretch>
        </p:blipFill>
        <p:spPr>
          <a:xfrm>
            <a:off x="228600" y="4038600"/>
            <a:ext cx="1447800" cy="1447800"/>
          </a:xfrm>
          <a:prstGeom prst="rect">
            <a:avLst/>
          </a:prstGeom>
          <a:effectLst>
            <a:softEdge rad="127000"/>
          </a:effectLst>
        </p:spPr>
      </p:pic>
      <p:pic>
        <p:nvPicPr>
          <p:cNvPr id="10" name="Picture 9" descr="chk1.jpg"/>
          <p:cNvPicPr>
            <a:picLocks noChangeAspect="1"/>
          </p:cNvPicPr>
          <p:nvPr/>
        </p:nvPicPr>
        <p:blipFill>
          <a:blip r:embed="rId4" cstate="print"/>
          <a:stretch>
            <a:fillRect/>
          </a:stretch>
        </p:blipFill>
        <p:spPr>
          <a:xfrm>
            <a:off x="7467600" y="4038600"/>
            <a:ext cx="1447800" cy="1371600"/>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2" presetClass="entr" presetSubtype="4" fill="hold" grpId="2"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1000"/>
                                        <p:tgtEl>
                                          <p:spTgt spid="3">
                                            <p:txEl>
                                              <p:pRg st="0" end="0"/>
                                            </p:txEl>
                                          </p:spTgt>
                                        </p:tgtEl>
                                      </p:cBhvr>
                                    </p:animEffect>
                                  </p:childTnLst>
                                </p:cTn>
                              </p:par>
                              <p:par>
                                <p:cTn id="16" presetID="12" presetClass="entr" presetSubtype="4" fill="hold" grpId="2"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1000"/>
                                        <p:tgtEl>
                                          <p:spTgt spid="3">
                                            <p:txEl>
                                              <p:pRg st="1" end="1"/>
                                            </p:txEl>
                                          </p:spTgt>
                                        </p:tgtEl>
                                      </p:cBhvr>
                                    </p:animEffect>
                                  </p:childTnLst>
                                </p:cTn>
                              </p:par>
                              <p:par>
                                <p:cTn id="19" presetID="12" presetClass="entr" presetSubtype="4" fill="hold" grpId="2"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1000"/>
                                        <p:tgtEl>
                                          <p:spTgt spid="3">
                                            <p:txEl>
                                              <p:pRg st="2" end="2"/>
                                            </p:txEl>
                                          </p:spTgt>
                                        </p:tgtEl>
                                      </p:cBhvr>
                                    </p:animEffect>
                                  </p:childTnLst>
                                </p:cTn>
                              </p:par>
                              <p:par>
                                <p:cTn id="22" presetID="12" presetClass="entr" presetSubtype="4" fill="hold" grpId="2"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lide(fromBottom)">
                                      <p:cBhvr>
                                        <p:cTn id="24" dur="1000"/>
                                        <p:tgtEl>
                                          <p:spTgt spid="8"/>
                                        </p:tgtEl>
                                      </p:cBhvr>
                                    </p:animEffect>
                                  </p:childTnLst>
                                </p:cTn>
                              </p:par>
                              <p:par>
                                <p:cTn id="25" presetID="21"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4)">
                                      <p:cBhvr>
                                        <p:cTn id="27" dur="2000"/>
                                        <p:tgtEl>
                                          <p:spTgt spid="10"/>
                                        </p:tgtEl>
                                      </p:cBhvr>
                                    </p:animEffect>
                                  </p:childTnLst>
                                </p:cTn>
                              </p:par>
                              <p:par>
                                <p:cTn id="28" presetID="21"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4)">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uiExpand="1" build="p"/>
      <p:bldP spid="6" grpId="0"/>
      <p:bldP spid="7" grpId="0"/>
      <p:bldP spid="8"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8136" y="457200"/>
            <a:ext cx="5943600" cy="631825"/>
          </a:xfrm>
          <a:prstGeom prst="rect">
            <a:avLst/>
          </a:prstGeom>
          <a:ln>
            <a:noFill/>
          </a:ln>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accent5">
                    <a:lumMod val="50000"/>
                  </a:schemeClr>
                </a:solidFill>
                <a:latin typeface="Arial Black" pitchFamily="34" charset="0"/>
                <a:ea typeface="+mj-ea"/>
                <a:cs typeface="Aharoni" pitchFamily="2" charset="-79"/>
              </a:rPr>
              <a:t>Computerized processing of field data</a:t>
            </a:r>
            <a:endParaRPr kumimoji="0" lang="en-US" sz="2000" b="0" i="0" u="none" strike="noStrike" kern="1200" cap="none" spc="0" normalizeH="0" baseline="0" noProof="0" dirty="0" smtClean="0">
              <a:ln>
                <a:noFill/>
              </a:ln>
              <a:solidFill>
                <a:schemeClr val="accent5">
                  <a:lumMod val="50000"/>
                </a:schemeClr>
              </a:solidFill>
              <a:effectLst/>
              <a:uLnTx/>
              <a:uFillTx/>
              <a:latin typeface="Arial Black" pitchFamily="34" charset="0"/>
              <a:ea typeface="+mj-ea"/>
              <a:cs typeface="Aharoni" pitchFamily="2" charset="-79"/>
            </a:endParaRPr>
          </a:p>
        </p:txBody>
      </p:sp>
      <p:sp>
        <p:nvSpPr>
          <p:cNvPr id="5" name="Content Placeholder 2"/>
          <p:cNvSpPr>
            <a:spLocks noGrp="1"/>
          </p:cNvSpPr>
          <p:nvPr>
            <p:ph idx="1"/>
          </p:nvPr>
        </p:nvSpPr>
        <p:spPr>
          <a:xfrm>
            <a:off x="226252" y="990600"/>
            <a:ext cx="8689148" cy="914400"/>
          </a:xfrm>
          <a:effectLst/>
        </p:spPr>
        <p:txBody>
          <a:bodyPr>
            <a:normAutofit/>
          </a:bodyPr>
          <a:lstStyle/>
          <a:p>
            <a:pPr algn="just">
              <a:buNone/>
            </a:pPr>
            <a:r>
              <a:rPr lang="en-US" sz="1600" b="1" dirty="0" smtClean="0">
                <a:solidFill>
                  <a:schemeClr val="accent5">
                    <a:lumMod val="75000"/>
                  </a:schemeClr>
                </a:solidFill>
                <a:latin typeface="Arial" pitchFamily="34" charset="0"/>
                <a:cs typeface="Arial" pitchFamily="34" charset="0"/>
              </a:rPr>
              <a:t>This reference radius in combination with the total station readings is used to compute radius / diameter at all levels from top to bottom of the tank by complex triangulation and calculation on our advanced customized software.</a:t>
            </a:r>
            <a:endParaRPr lang="en-US" sz="1600" dirty="0">
              <a:solidFill>
                <a:schemeClr val="accent5">
                  <a:lumMod val="75000"/>
                </a:schemeClr>
              </a:solidFill>
              <a:latin typeface="Arial" pitchFamily="34" charset="0"/>
              <a:cs typeface="Arial" pitchFamily="34" charset="0"/>
            </a:endParaRPr>
          </a:p>
          <a:p>
            <a:pPr>
              <a:buFont typeface="Wingdings" pitchFamily="2" charset="2"/>
              <a:buChar char="q"/>
            </a:pPr>
            <a:endParaRPr lang="en-US" sz="1400" dirty="0">
              <a:solidFill>
                <a:schemeClr val="accent5">
                  <a:lumMod val="75000"/>
                </a:schemeClr>
              </a:solidFill>
              <a:latin typeface="Arial" pitchFamily="34" charset="0"/>
              <a:cs typeface="Arial" pitchFamily="34" charset="0"/>
            </a:endParaRPr>
          </a:p>
        </p:txBody>
      </p:sp>
      <p:pic>
        <p:nvPicPr>
          <p:cNvPr id="7" name="Picture 6" descr="bsd.jpg"/>
          <p:cNvPicPr>
            <a:picLocks noChangeAspect="1"/>
          </p:cNvPicPr>
          <p:nvPr/>
        </p:nvPicPr>
        <p:blipFill>
          <a:blip r:embed="rId3" cstate="print"/>
          <a:stretch>
            <a:fillRect/>
          </a:stretch>
        </p:blipFill>
        <p:spPr>
          <a:xfrm>
            <a:off x="2706624" y="1862796"/>
            <a:ext cx="4760976" cy="3794760"/>
          </a:xfrm>
          <a:prstGeom prst="rect">
            <a:avLst/>
          </a:prstGeom>
        </p:spPr>
      </p:pic>
      <p:pic>
        <p:nvPicPr>
          <p:cNvPr id="8" name="Picture 7" descr="asd.jpg"/>
          <p:cNvPicPr>
            <a:picLocks noChangeAspect="1"/>
          </p:cNvPicPr>
          <p:nvPr/>
        </p:nvPicPr>
        <p:blipFill>
          <a:blip r:embed="rId4" cstate="print"/>
          <a:stretch>
            <a:fillRect/>
          </a:stretch>
        </p:blipFill>
        <p:spPr>
          <a:xfrm>
            <a:off x="5105400" y="3900268"/>
            <a:ext cx="3886200" cy="2209800"/>
          </a:xfrm>
          <a:prstGeom prst="rect">
            <a:avLst/>
          </a:prstGeom>
        </p:spPr>
      </p:pic>
      <p:pic>
        <p:nvPicPr>
          <p:cNvPr id="9" name="Picture 8" descr="q.jpg"/>
          <p:cNvPicPr>
            <a:picLocks noChangeAspect="1"/>
          </p:cNvPicPr>
          <p:nvPr/>
        </p:nvPicPr>
        <p:blipFill>
          <a:blip r:embed="rId5" cstate="print"/>
          <a:stretch>
            <a:fillRect/>
          </a:stretch>
        </p:blipFill>
        <p:spPr>
          <a:xfrm>
            <a:off x="228600" y="2362200"/>
            <a:ext cx="1922785" cy="1851644"/>
          </a:xfrm>
          <a:prstGeom prst="rect">
            <a:avLst/>
          </a:prstGeom>
          <a:ln>
            <a:noFill/>
          </a:ln>
          <a:effectLst>
            <a:softEdge rad="112500"/>
          </a:effectLst>
        </p:spPr>
      </p:pic>
      <p:pic>
        <p:nvPicPr>
          <p:cNvPr id="10" name="Picture 9" descr="q1.jpg"/>
          <p:cNvPicPr>
            <a:picLocks noChangeAspect="1"/>
          </p:cNvPicPr>
          <p:nvPr/>
        </p:nvPicPr>
        <p:blipFill>
          <a:blip r:embed="rId6" cstate="print"/>
          <a:stretch>
            <a:fillRect/>
          </a:stretch>
        </p:blipFill>
        <p:spPr>
          <a:xfrm>
            <a:off x="685800" y="3505200"/>
            <a:ext cx="1922785" cy="1905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34"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from="(-#ppt_w/2)" to="(#ppt_x)" calcmode="lin" valueType="num">
                                      <p:cBhvr>
                                        <p:cTn id="11" dur="600" fill="hold">
                                          <p:stCondLst>
                                            <p:cond delay="0"/>
                                          </p:stCondLst>
                                        </p:cTn>
                                        <p:tgtEl>
                                          <p:spTgt spid="5">
                                            <p:txEl>
                                              <p:pRg st="0" end="0"/>
                                            </p:txEl>
                                          </p:spTgt>
                                        </p:tgtEl>
                                        <p:attrNameLst>
                                          <p:attrName>ppt_x</p:attrName>
                                        </p:attrNameLst>
                                      </p:cBhvr>
                                    </p:anim>
                                    <p:anim from="0" to="-1.0" calcmode="lin" valueType="num">
                                      <p:cBhvr>
                                        <p:cTn id="12" dur="200" decel="50000" autoRev="1" fill="hold">
                                          <p:stCondLst>
                                            <p:cond delay="600"/>
                                          </p:stCondLst>
                                        </p:cTn>
                                        <p:tgtEl>
                                          <p:spTgt spid="5">
                                            <p:txEl>
                                              <p:pRg st="0" end="0"/>
                                            </p:txEl>
                                          </p:spTgt>
                                        </p:tgtEl>
                                        <p:attrNameLst>
                                          <p:attrName>xshear</p:attrName>
                                        </p:attrNameLst>
                                      </p:cBhvr>
                                    </p:anim>
                                    <p:animScale>
                                      <p:cBhvr>
                                        <p:cTn id="13" dur="200" decel="100000" autoRev="1" fill="hold">
                                          <p:stCondLst>
                                            <p:cond delay="600"/>
                                          </p:stCondLst>
                                        </p:cTn>
                                        <p:tgtEl>
                                          <p:spTgt spid="5">
                                            <p:txEl>
                                              <p:pRg st="0" end="0"/>
                                            </p:txEl>
                                          </p:spTgt>
                                        </p:tgtEl>
                                      </p:cBhvr>
                                      <p:from x="100000" y="100000"/>
                                      <p:to x="80000" y="100000"/>
                                    </p:animScale>
                                    <p:anim by="(#ppt_h/3+#ppt_w*0.1)" calcmode="lin" valueType="num">
                                      <p:cBhvr additive="sum">
                                        <p:cTn id="14" dur="200" decel="100000" autoRev="1" fill="hold">
                                          <p:stCondLst>
                                            <p:cond delay="600"/>
                                          </p:stCondLst>
                                        </p:cTn>
                                        <p:tgtEl>
                                          <p:spTgt spid="5">
                                            <p:txEl>
                                              <p:pRg st="0" end="0"/>
                                            </p:txEl>
                                          </p:spTgt>
                                        </p:tgtEl>
                                        <p:attrNameLst>
                                          <p:attrName>ppt_x</p:attrName>
                                        </p:attrNameLst>
                                      </p:cBhvr>
                                    </p:anim>
                                  </p:childTnLst>
                                </p:cTn>
                              </p:par>
                              <p:par>
                                <p:cTn id="15" presetID="48" presetClass="entr" presetSubtype="0" accel="5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2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2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19" dur="2000" fill="hold"/>
                                        <p:tgtEl>
                                          <p:spTgt spid="9"/>
                                        </p:tgtEl>
                                        <p:attrNameLst>
                                          <p:attrName>ppt_y</p:attrName>
                                        </p:attrNameLst>
                                      </p:cBhvr>
                                      <p:tavLst>
                                        <p:tav tm="0">
                                          <p:val>
                                            <p:strVal val="#ppt_y"/>
                                          </p:val>
                                        </p:tav>
                                        <p:tav tm="100000">
                                          <p:val>
                                            <p:strVal val="#ppt_y"/>
                                          </p:val>
                                        </p:tav>
                                      </p:tavLst>
                                    </p:anim>
                                    <p:animEffect transition="in" filter="fade">
                                      <p:cBhvr>
                                        <p:cTn id="20" dur="2000"/>
                                        <p:tgtEl>
                                          <p:spTgt spid="9"/>
                                        </p:tgtEl>
                                      </p:cBhvr>
                                    </p:animEffect>
                                  </p:childTnLst>
                                </p:cTn>
                              </p:par>
                              <p:par>
                                <p:cTn id="21" presetID="48" presetClass="entr" presetSubtype="0" accel="5000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2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2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25" dur="2000" fill="hold"/>
                                        <p:tgtEl>
                                          <p:spTgt spid="10"/>
                                        </p:tgtEl>
                                        <p:attrNameLst>
                                          <p:attrName>ppt_y</p:attrName>
                                        </p:attrNameLst>
                                      </p:cBhvr>
                                      <p:tavLst>
                                        <p:tav tm="0">
                                          <p:val>
                                            <p:strVal val="#ppt_y"/>
                                          </p:val>
                                        </p:tav>
                                        <p:tav tm="100000">
                                          <p:val>
                                            <p:strVal val="#ppt_y"/>
                                          </p:val>
                                        </p:tav>
                                      </p:tavLst>
                                    </p:anim>
                                    <p:animEffect transition="in" filter="fade">
                                      <p:cBhvr>
                                        <p:cTn id="26" dur="2000"/>
                                        <p:tgtEl>
                                          <p:spTgt spid="10"/>
                                        </p:tgtEl>
                                      </p:cBhvr>
                                    </p:animEffect>
                                  </p:childTnLst>
                                </p:cTn>
                              </p:par>
                              <p:par>
                                <p:cTn id="27" presetID="54" presetClass="entr" presetSubtype="0" accel="10000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05"/>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 calcmode="lin" valueType="num">
                                      <p:cBhvr>
                                        <p:cTn id="31" dur="1000" fill="hold"/>
                                        <p:tgtEl>
                                          <p:spTgt spid="7"/>
                                        </p:tgtEl>
                                        <p:attrNameLst>
                                          <p:attrName>ppt_x</p:attrName>
                                        </p:attrNameLst>
                                      </p:cBhvr>
                                      <p:tavLst>
                                        <p:tav tm="0">
                                          <p:val>
                                            <p:strVal val="#ppt_x-.2"/>
                                          </p:val>
                                        </p:tav>
                                        <p:tav tm="100000">
                                          <p:val>
                                            <p:strVal val="#ppt_x"/>
                                          </p:val>
                                        </p:tav>
                                      </p:tavLst>
                                    </p:anim>
                                    <p:anim calcmode="lin" valueType="num">
                                      <p:cBhvr>
                                        <p:cTn id="32" dur="1000" fill="hold"/>
                                        <p:tgtEl>
                                          <p:spTgt spid="7"/>
                                        </p:tgtEl>
                                        <p:attrNameLst>
                                          <p:attrName>ppt_y</p:attrName>
                                        </p:attrNameLst>
                                      </p:cBhvr>
                                      <p:tavLst>
                                        <p:tav tm="0">
                                          <p:val>
                                            <p:strVal val="#ppt_y"/>
                                          </p:val>
                                        </p:tav>
                                        <p:tav tm="100000">
                                          <p:val>
                                            <p:strVal val="#ppt_y"/>
                                          </p:val>
                                        </p:tav>
                                      </p:tavLst>
                                    </p:anim>
                                    <p:animEffect transition="in" filter="fade">
                                      <p:cBhvr>
                                        <p:cTn id="33" dur="1000"/>
                                        <p:tgtEl>
                                          <p:spTgt spid="7"/>
                                        </p:tgtEl>
                                      </p:cBhvr>
                                    </p:animEffect>
                                  </p:childTnLst>
                                </p:cTn>
                              </p:par>
                              <p:par>
                                <p:cTn id="34" presetID="54" presetClass="entr" presetSubtype="0" accel="10000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05"/>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 calcmode="lin" valueType="num">
                                      <p:cBhvr>
                                        <p:cTn id="38" dur="1000" fill="hold"/>
                                        <p:tgtEl>
                                          <p:spTgt spid="8"/>
                                        </p:tgtEl>
                                        <p:attrNameLst>
                                          <p:attrName>ppt_x</p:attrName>
                                        </p:attrNameLst>
                                      </p:cBhvr>
                                      <p:tavLst>
                                        <p:tav tm="0">
                                          <p:val>
                                            <p:strVal val="#ppt_x-.2"/>
                                          </p:val>
                                        </p:tav>
                                        <p:tav tm="100000">
                                          <p:val>
                                            <p:strVal val="#ppt_x"/>
                                          </p:val>
                                        </p:tav>
                                      </p:tavLst>
                                    </p:anim>
                                    <p:anim calcmode="lin" valueType="num">
                                      <p:cBhvr>
                                        <p:cTn id="39" dur="1000" fill="hold"/>
                                        <p:tgtEl>
                                          <p:spTgt spid="8"/>
                                        </p:tgtEl>
                                        <p:attrNameLst>
                                          <p:attrName>ppt_y</p:attrName>
                                        </p:attrNameLst>
                                      </p:cBhvr>
                                      <p:tavLst>
                                        <p:tav tm="0">
                                          <p:val>
                                            <p:strVal val="#ppt_y"/>
                                          </p:val>
                                        </p:tav>
                                        <p:tav tm="100000">
                                          <p:val>
                                            <p:strVal val="#ppt_y"/>
                                          </p:val>
                                        </p:tav>
                                      </p:tavLst>
                                    </p:anim>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524000" y="228600"/>
            <a:ext cx="5943600" cy="631825"/>
          </a:xfrm>
          <a:prstGeom prst="rect">
            <a:avLst/>
          </a:prstGeom>
          <a:ln>
            <a:noFill/>
          </a:ln>
          <a:effectLst>
            <a:outerShdw blurRad="50800" dist="50800" dir="5400000" algn="ctr" rotWithShape="0">
              <a:schemeClr val="tx1"/>
            </a:outerShdw>
          </a:effectLst>
        </p:spPr>
        <p:txBody>
          <a:bodyPr vert="horz" lIns="91440" tIns="45720" rIns="91440" bIns="45720" rtlCol="0" anchor="ctr">
            <a:normAutofit/>
          </a:bodyPr>
          <a:lstStyle/>
          <a:p>
            <a:pPr lvl="0" algn="ctr">
              <a:spcBef>
                <a:spcPct val="0"/>
              </a:spcBef>
              <a:defRPr/>
            </a:pPr>
            <a:r>
              <a:rPr lang="en-US" sz="2400" dirty="0" smtClean="0">
                <a:solidFill>
                  <a:schemeClr val="bg1">
                    <a:lumMod val="95000"/>
                  </a:schemeClr>
                </a:solidFill>
                <a:latin typeface="Arial Black" pitchFamily="34" charset="0"/>
                <a:ea typeface="+mj-ea"/>
                <a:cs typeface="Aharoni" pitchFamily="2" charset="-79"/>
              </a:rPr>
              <a:t>Finally the Calibration Chart</a:t>
            </a:r>
            <a:endParaRPr kumimoji="0" lang="en-US" sz="2400" b="0" i="0" u="none" strike="noStrike" kern="1200" cap="none" spc="0" normalizeH="0" baseline="0" noProof="0" dirty="0" smtClean="0">
              <a:ln>
                <a:noFill/>
              </a:ln>
              <a:solidFill>
                <a:schemeClr val="bg1">
                  <a:lumMod val="95000"/>
                </a:schemeClr>
              </a:solidFill>
              <a:effectLst/>
              <a:uLnTx/>
              <a:uFillTx/>
              <a:latin typeface="Arial Black" pitchFamily="34" charset="0"/>
              <a:ea typeface="+mj-ea"/>
              <a:cs typeface="Aharoni" pitchFamily="2" charset="-79"/>
            </a:endParaRPr>
          </a:p>
        </p:txBody>
      </p:sp>
      <p:pic>
        <p:nvPicPr>
          <p:cNvPr id="5" name="Picture 4" descr="abc.jpg"/>
          <p:cNvPicPr>
            <a:picLocks noChangeAspect="1"/>
          </p:cNvPicPr>
          <p:nvPr/>
        </p:nvPicPr>
        <p:blipFill>
          <a:blip r:embed="rId3" cstate="print"/>
          <a:stretch>
            <a:fillRect/>
          </a:stretch>
        </p:blipFill>
        <p:spPr>
          <a:xfrm>
            <a:off x="152400" y="1066800"/>
            <a:ext cx="5181600" cy="3429000"/>
          </a:xfrm>
          <a:prstGeom prst="rect">
            <a:avLst/>
          </a:prstGeom>
        </p:spPr>
      </p:pic>
      <p:pic>
        <p:nvPicPr>
          <p:cNvPr id="6" name="Picture 5" descr="cds.jpg"/>
          <p:cNvPicPr>
            <a:picLocks noChangeAspect="1"/>
          </p:cNvPicPr>
          <p:nvPr/>
        </p:nvPicPr>
        <p:blipFill>
          <a:blip r:embed="rId4" cstate="print"/>
          <a:stretch>
            <a:fillRect/>
          </a:stretch>
        </p:blipFill>
        <p:spPr>
          <a:xfrm>
            <a:off x="4038600" y="2209800"/>
            <a:ext cx="4928616" cy="3581400"/>
          </a:xfrm>
          <a:prstGeom prst="rect">
            <a:avLst/>
          </a:prstGeom>
        </p:spPr>
      </p:pic>
      <p:sp>
        <p:nvSpPr>
          <p:cNvPr id="8" name="TextBox 7"/>
          <p:cNvSpPr txBox="1"/>
          <p:nvPr/>
        </p:nvSpPr>
        <p:spPr>
          <a:xfrm>
            <a:off x="76200" y="4690408"/>
            <a:ext cx="3886200" cy="1938992"/>
          </a:xfrm>
          <a:prstGeom prst="rect">
            <a:avLst/>
          </a:prstGeom>
          <a:noFill/>
        </p:spPr>
        <p:txBody>
          <a:bodyPr wrap="square" rtlCol="0">
            <a:spAutoFit/>
          </a:bodyPr>
          <a:lstStyle/>
          <a:p>
            <a:pPr algn="just"/>
            <a:r>
              <a:rPr lang="en-US" sz="2000" b="1" dirty="0" smtClean="0">
                <a:solidFill>
                  <a:schemeClr val="bg1"/>
                </a:solidFill>
              </a:rPr>
              <a:t>Tank volume at all heights are calculated accurately and error-free with calibration charts made as per client specifications and standard metrology rules. Data is also given on CD/email. </a:t>
            </a:r>
            <a:endParaRPr lang="en-US" sz="2000" b="1" dirty="0">
              <a:solidFill>
                <a:schemeClr val="bg1"/>
              </a:solidFill>
            </a:endParaRPr>
          </a:p>
        </p:txBody>
      </p:sp>
      <p:pic>
        <p:nvPicPr>
          <p:cNvPr id="9" name="Picture 8" descr="qwe.jpg"/>
          <p:cNvPicPr>
            <a:picLocks noChangeAspect="1"/>
          </p:cNvPicPr>
          <p:nvPr/>
        </p:nvPicPr>
        <p:blipFill>
          <a:blip r:embed="rId5" cstate="print"/>
          <a:stretch>
            <a:fillRect/>
          </a:stretch>
        </p:blipFill>
        <p:spPr>
          <a:xfrm>
            <a:off x="6934200" y="685800"/>
            <a:ext cx="1552956" cy="1034177"/>
          </a:xfrm>
          <a:prstGeom prst="rect">
            <a:avLst/>
          </a:prstGeom>
        </p:spPr>
      </p:pic>
      <p:pic>
        <p:nvPicPr>
          <p:cNvPr id="10" name="Picture 9" descr="qew.jpg"/>
          <p:cNvPicPr>
            <a:picLocks noChangeAspect="1"/>
          </p:cNvPicPr>
          <p:nvPr/>
        </p:nvPicPr>
        <p:blipFill>
          <a:blip r:embed="rId6" cstate="print"/>
          <a:stretch>
            <a:fillRect/>
          </a:stretch>
        </p:blipFill>
        <p:spPr>
          <a:xfrm>
            <a:off x="7543800" y="1066799"/>
            <a:ext cx="1447800" cy="9263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8"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par>
                                <p:cTn id="20" presetID="24"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to="" calcmode="lin" valueType="num">
                                      <p:cBhvr>
                                        <p:cTn id="25"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524000" y="581464"/>
            <a:ext cx="5943600" cy="631825"/>
          </a:xfrm>
          <a:prstGeom prst="rect">
            <a:avLst/>
          </a:prstGeom>
          <a:noFill/>
          <a:ln>
            <a:noFill/>
          </a:ln>
          <a:effectLst/>
          <a:scene3d>
            <a:camera prst="orthographicFront"/>
            <a:lightRig rig="threePt" dir="t"/>
          </a:scene3d>
          <a:sp3d>
            <a:bevelB w="165100" prst="coolSlant"/>
          </a:sp3d>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accent5">
                    <a:lumMod val="50000"/>
                  </a:schemeClr>
                </a:solidFill>
                <a:latin typeface="Arial Black" pitchFamily="34" charset="0"/>
                <a:ea typeface="+mj-ea"/>
                <a:cs typeface="Aharoni" pitchFamily="2" charset="-79"/>
              </a:rPr>
              <a:t>Advantage of Optical Triangulation over EODR</a:t>
            </a:r>
            <a:endParaRPr kumimoji="0" lang="en-US" sz="2000" b="0" i="0" u="none" strike="noStrike" kern="1200" cap="none" spc="0" normalizeH="0" baseline="0" noProof="0" dirty="0" smtClean="0">
              <a:ln>
                <a:noFill/>
              </a:ln>
              <a:solidFill>
                <a:schemeClr val="accent5">
                  <a:lumMod val="50000"/>
                </a:schemeClr>
              </a:solidFill>
              <a:effectLst/>
              <a:uLnTx/>
              <a:uFillTx/>
              <a:latin typeface="Arial Black" pitchFamily="34" charset="0"/>
              <a:ea typeface="+mj-ea"/>
              <a:cs typeface="Aharoni" pitchFamily="2" charset="-79"/>
            </a:endParaRPr>
          </a:p>
        </p:txBody>
      </p:sp>
      <p:sp>
        <p:nvSpPr>
          <p:cNvPr id="6" name="Content Placeholder 2"/>
          <p:cNvSpPr>
            <a:spLocks noGrp="1"/>
          </p:cNvSpPr>
          <p:nvPr>
            <p:ph idx="1"/>
          </p:nvPr>
        </p:nvSpPr>
        <p:spPr>
          <a:xfrm>
            <a:off x="228600" y="1100796"/>
            <a:ext cx="8689148" cy="5037408"/>
          </a:xfrm>
        </p:spPr>
        <p:txBody>
          <a:bodyPr>
            <a:normAutofit lnSpcReduction="10000"/>
          </a:bodyPr>
          <a:lstStyle/>
          <a:p>
            <a:pPr algn="just">
              <a:buClr>
                <a:schemeClr val="accent5">
                  <a:lumMod val="50000"/>
                </a:schemeClr>
              </a:buClr>
              <a:buFont typeface="Wingdings" pitchFamily="2" charset="2"/>
              <a:buChar char="q"/>
            </a:pPr>
            <a:r>
              <a:rPr lang="en-US" sz="2000" dirty="0" smtClean="0">
                <a:latin typeface="Arial" pitchFamily="34" charset="0"/>
                <a:cs typeface="Arial" pitchFamily="34" charset="0"/>
              </a:rPr>
              <a:t>Electro optical distance ranging (EODR) process involves not one but numerous total stations the circumference where distance measured between them and the tank shell tend to be inconsistent more due to the fact the laser distance meters on the total stations have an inaccuracy range of +</a:t>
            </a:r>
            <a:r>
              <a:rPr lang="en-US" sz="2000" dirty="0" err="1" smtClean="0">
                <a:latin typeface="Arial" pitchFamily="34" charset="0"/>
                <a:cs typeface="Arial" pitchFamily="34" charset="0"/>
              </a:rPr>
              <a:t>ve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ve</a:t>
            </a:r>
            <a:r>
              <a:rPr lang="en-US" sz="2000" dirty="0" smtClean="0">
                <a:latin typeface="Arial" pitchFamily="34" charset="0"/>
                <a:cs typeface="Arial" pitchFamily="34" charset="0"/>
              </a:rPr>
              <a:t> 3 to 5 mm, which is not acceptable at such a close distance to the tank when used for calculations. It has more disadvantages than advantages as a simple position error around tanks. Also in EODR we have to depend solely on the total station equipments, as there is no reference tank strapping method around the  circumference to setup a basis for further measurements. We had tested out this method earlier and have found that optical triangulation is more accurate and flexible. Optical triangulation is done with vey high resolution of accuracy +</a:t>
            </a:r>
            <a:r>
              <a:rPr lang="en-US" sz="2000" dirty="0" err="1" smtClean="0">
                <a:latin typeface="Arial" pitchFamily="34" charset="0"/>
                <a:cs typeface="Arial" pitchFamily="34" charset="0"/>
              </a:rPr>
              <a:t>ve</a:t>
            </a: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ve</a:t>
            </a:r>
            <a:r>
              <a:rPr lang="en-US" sz="2000" dirty="0" smtClean="0">
                <a:latin typeface="Arial" pitchFamily="34" charset="0"/>
                <a:cs typeface="Arial" pitchFamily="34" charset="0"/>
              </a:rPr>
              <a:t> 1 second. 1 second = 1/3600 degree. It can be placed anywhere around the circumference, even on an adjacent building and does not require any distance readings. Numerous tangential angular reading around the circumference gives very accurate tank radius based on a reference radius measured by strapping. </a:t>
            </a:r>
            <a:endParaRPr lang="en-US" sz="2000" dirty="0">
              <a:latin typeface="Arial" pitchFamily="34" charset="0"/>
              <a:cs typeface="Arial" pitchFamily="34" charset="0"/>
            </a:endParaRPr>
          </a:p>
          <a:p>
            <a:pPr>
              <a:buFont typeface="Wingdings" pitchFamily="2" charset="2"/>
              <a:buChar char="q"/>
            </a:pP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1"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heel(4)">
                                      <p:cBhvr>
                                        <p:cTn id="1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600200" y="609600"/>
            <a:ext cx="5943600" cy="631825"/>
          </a:xfrm>
          <a:prstGeom prst="rect">
            <a:avLst/>
          </a:prstGeom>
          <a:ln>
            <a:noFill/>
          </a:ln>
          <a:effectLst/>
        </p:spPr>
        <p:txBody>
          <a:bodyPr vert="horz" lIns="91440" tIns="45720" rIns="91440" bIns="45720" rtlCol="0" anchor="ctr">
            <a:normAutofit/>
          </a:bodyPr>
          <a:lstStyle/>
          <a:p>
            <a:pPr lvl="0" algn="ctr">
              <a:spcBef>
                <a:spcPct val="0"/>
              </a:spcBef>
              <a:defRPr/>
            </a:pPr>
            <a:r>
              <a:rPr lang="en-US" sz="2400" dirty="0" smtClean="0">
                <a:solidFill>
                  <a:schemeClr val="accent5">
                    <a:lumMod val="50000"/>
                  </a:schemeClr>
                </a:solidFill>
                <a:latin typeface="Arial Black" pitchFamily="34" charset="0"/>
                <a:ea typeface="+mj-ea"/>
                <a:cs typeface="Aharoni" pitchFamily="2" charset="-79"/>
              </a:rPr>
              <a:t>Our Clients believe in us</a:t>
            </a:r>
            <a:endParaRPr kumimoji="0" lang="en-US" sz="2400" b="0" i="0" u="none" strike="noStrike" kern="1200" cap="none" spc="0" normalizeH="0" baseline="0" noProof="0" dirty="0" smtClean="0">
              <a:ln>
                <a:noFill/>
              </a:ln>
              <a:solidFill>
                <a:schemeClr val="accent5">
                  <a:lumMod val="50000"/>
                </a:schemeClr>
              </a:solidFill>
              <a:effectLst/>
              <a:uLnTx/>
              <a:uFillTx/>
              <a:latin typeface="Arial Black" pitchFamily="34" charset="0"/>
              <a:ea typeface="+mj-ea"/>
              <a:cs typeface="Aharoni" pitchFamily="2" charset="-79"/>
            </a:endParaRPr>
          </a:p>
        </p:txBody>
      </p:sp>
      <p:sp>
        <p:nvSpPr>
          <p:cNvPr id="6" name="Content Placeholder 2"/>
          <p:cNvSpPr>
            <a:spLocks noGrp="1"/>
          </p:cNvSpPr>
          <p:nvPr>
            <p:ph idx="1"/>
          </p:nvPr>
        </p:nvSpPr>
        <p:spPr>
          <a:xfrm>
            <a:off x="685800" y="1210992"/>
            <a:ext cx="4572000" cy="5037408"/>
          </a:xfrm>
        </p:spPr>
        <p:txBody>
          <a:bodyPr>
            <a:normAutofit/>
          </a:bodyPr>
          <a:lstStyle/>
          <a:p>
            <a:pPr>
              <a:buClr>
                <a:schemeClr val="accent5">
                  <a:lumMod val="50000"/>
                </a:schemeClr>
              </a:buClr>
              <a:buFont typeface="Wingdings" pitchFamily="2" charset="2"/>
              <a:buChar char="q"/>
            </a:pPr>
            <a:r>
              <a:rPr lang="en-US" sz="2000" dirty="0" smtClean="0">
                <a:latin typeface="Arial" pitchFamily="34" charset="0"/>
                <a:cs typeface="Arial" pitchFamily="34" charset="0"/>
              </a:rPr>
              <a:t>Indian Oil Corp. Ltd.</a:t>
            </a:r>
          </a:p>
          <a:p>
            <a:pPr>
              <a:buClr>
                <a:schemeClr val="accent5">
                  <a:lumMod val="50000"/>
                </a:schemeClr>
              </a:buClr>
              <a:buFont typeface="Wingdings" pitchFamily="2" charset="2"/>
              <a:buChar char="q"/>
            </a:pPr>
            <a:r>
              <a:rPr lang="en-US" sz="2000" dirty="0" smtClean="0">
                <a:latin typeface="Arial" pitchFamily="34" charset="0"/>
                <a:cs typeface="Arial" pitchFamily="34" charset="0"/>
              </a:rPr>
              <a:t>Hindustan Petroleum</a:t>
            </a:r>
          </a:p>
          <a:p>
            <a:pPr>
              <a:buClr>
                <a:schemeClr val="accent5">
                  <a:lumMod val="50000"/>
                </a:schemeClr>
              </a:buClr>
              <a:buFont typeface="Wingdings" pitchFamily="2" charset="2"/>
              <a:buChar char="q"/>
            </a:pPr>
            <a:r>
              <a:rPr lang="en-US" sz="2000" dirty="0" smtClean="0">
                <a:latin typeface="Arial" pitchFamily="34" charset="0"/>
                <a:cs typeface="Arial" pitchFamily="34" charset="0"/>
              </a:rPr>
              <a:t>Bharat Petroleum Corp. Ltd.</a:t>
            </a:r>
          </a:p>
          <a:p>
            <a:pPr>
              <a:buClr>
                <a:schemeClr val="accent5">
                  <a:lumMod val="50000"/>
                </a:schemeClr>
              </a:buClr>
              <a:buFont typeface="Wingdings" pitchFamily="2" charset="2"/>
              <a:buChar char="q"/>
            </a:pPr>
            <a:r>
              <a:rPr lang="en-US" sz="2000" dirty="0" err="1" smtClean="0">
                <a:latin typeface="Arial" pitchFamily="34" charset="0"/>
                <a:cs typeface="Arial" pitchFamily="34" charset="0"/>
              </a:rPr>
              <a:t>I.B.P.Co</a:t>
            </a:r>
            <a:r>
              <a:rPr lang="en-US" sz="2000" dirty="0" smtClean="0">
                <a:latin typeface="Arial" pitchFamily="34" charset="0"/>
                <a:cs typeface="Arial" pitchFamily="34" charset="0"/>
              </a:rPr>
              <a:t>. Ltd.</a:t>
            </a:r>
          </a:p>
          <a:p>
            <a:pPr>
              <a:buClr>
                <a:schemeClr val="accent5">
                  <a:lumMod val="50000"/>
                </a:schemeClr>
              </a:buClr>
              <a:buFont typeface="Wingdings" pitchFamily="2" charset="2"/>
              <a:buChar char="q"/>
            </a:pPr>
            <a:r>
              <a:rPr lang="en-US" sz="2000" dirty="0" smtClean="0">
                <a:latin typeface="Arial" pitchFamily="34" charset="0"/>
                <a:cs typeface="Arial" pitchFamily="34" charset="0"/>
              </a:rPr>
              <a:t>Castrol India Ltd.</a:t>
            </a:r>
          </a:p>
          <a:p>
            <a:pPr>
              <a:buClr>
                <a:schemeClr val="accent5">
                  <a:lumMod val="50000"/>
                </a:schemeClr>
              </a:buClr>
              <a:buFont typeface="Wingdings" pitchFamily="2" charset="2"/>
              <a:buChar char="q"/>
            </a:pPr>
            <a:r>
              <a:rPr lang="en-US" sz="2000" dirty="0" smtClean="0">
                <a:latin typeface="Arial" pitchFamily="34" charset="0"/>
                <a:cs typeface="Arial" pitchFamily="34" charset="0"/>
              </a:rPr>
              <a:t>Tata Iron &amp; Steel Co. Ltd.</a:t>
            </a:r>
          </a:p>
          <a:p>
            <a:pPr>
              <a:buClr>
                <a:schemeClr val="accent5">
                  <a:lumMod val="50000"/>
                </a:schemeClr>
              </a:buClr>
              <a:buFont typeface="Wingdings" pitchFamily="2" charset="2"/>
              <a:buChar char="q"/>
            </a:pPr>
            <a:r>
              <a:rPr lang="en-US" sz="2000" dirty="0" smtClean="0">
                <a:latin typeface="Arial" pitchFamily="34" charset="0"/>
                <a:cs typeface="Arial" pitchFamily="34" charset="0"/>
              </a:rPr>
              <a:t>Hindustan Unilever Ltd.</a:t>
            </a:r>
          </a:p>
          <a:p>
            <a:pPr>
              <a:buClr>
                <a:schemeClr val="accent5">
                  <a:lumMod val="50000"/>
                </a:schemeClr>
              </a:buClr>
              <a:buFont typeface="Wingdings" pitchFamily="2" charset="2"/>
              <a:buChar char="q"/>
            </a:pPr>
            <a:r>
              <a:rPr lang="en-US" sz="2000" dirty="0" err="1" smtClean="0">
                <a:latin typeface="Arial" pitchFamily="34" charset="0"/>
                <a:cs typeface="Arial" pitchFamily="34" charset="0"/>
              </a:rPr>
              <a:t>Damodar</a:t>
            </a:r>
            <a:r>
              <a:rPr lang="en-US" sz="2000" dirty="0" smtClean="0">
                <a:latin typeface="Arial" pitchFamily="34" charset="0"/>
                <a:cs typeface="Arial" pitchFamily="34" charset="0"/>
              </a:rPr>
              <a:t> Valley Corp.</a:t>
            </a:r>
          </a:p>
          <a:p>
            <a:pPr>
              <a:buClr>
                <a:schemeClr val="accent5">
                  <a:lumMod val="50000"/>
                </a:schemeClr>
              </a:buClr>
              <a:buFont typeface="Wingdings" pitchFamily="2" charset="2"/>
              <a:buChar char="q"/>
            </a:pPr>
            <a:r>
              <a:rPr lang="en-US" sz="2000" dirty="0" smtClean="0">
                <a:latin typeface="Arial" pitchFamily="34" charset="0"/>
                <a:cs typeface="Arial" pitchFamily="34" charset="0"/>
              </a:rPr>
              <a:t>Shalimar Chemical work Ltd.</a:t>
            </a:r>
          </a:p>
          <a:p>
            <a:pPr>
              <a:buClr>
                <a:schemeClr val="accent5">
                  <a:lumMod val="50000"/>
                </a:schemeClr>
              </a:buClr>
              <a:buFont typeface="Wingdings" pitchFamily="2" charset="2"/>
              <a:buChar char="q"/>
            </a:pPr>
            <a:r>
              <a:rPr lang="en-US" sz="2000" dirty="0" smtClean="0">
                <a:latin typeface="Arial" pitchFamily="34" charset="0"/>
                <a:cs typeface="Arial" pitchFamily="34" charset="0"/>
              </a:rPr>
              <a:t>Reliance </a:t>
            </a:r>
            <a:r>
              <a:rPr lang="en-US" sz="2000" dirty="0" err="1" smtClean="0">
                <a:latin typeface="Arial" pitchFamily="34" charset="0"/>
                <a:cs typeface="Arial" pitchFamily="34" charset="0"/>
              </a:rPr>
              <a:t>Engg</a:t>
            </a:r>
            <a:r>
              <a:rPr lang="en-US" sz="2000" dirty="0" smtClean="0">
                <a:latin typeface="Arial" pitchFamily="34" charset="0"/>
                <a:cs typeface="Arial" pitchFamily="34" charset="0"/>
              </a:rPr>
              <a:t>. Associates Pvt. Ltd.</a:t>
            </a:r>
          </a:p>
          <a:p>
            <a:pPr>
              <a:buClr>
                <a:schemeClr val="accent5">
                  <a:lumMod val="50000"/>
                </a:schemeClr>
              </a:buClr>
              <a:buFont typeface="Wingdings" pitchFamily="2" charset="2"/>
              <a:buChar char="q"/>
            </a:pPr>
            <a:r>
              <a:rPr lang="en-US" sz="2000" dirty="0" smtClean="0">
                <a:latin typeface="Arial" pitchFamily="34" charset="0"/>
                <a:cs typeface="Arial" pitchFamily="34" charset="0"/>
              </a:rPr>
              <a:t>United </a:t>
            </a:r>
            <a:r>
              <a:rPr lang="en-US" sz="2000" dirty="0" err="1" smtClean="0">
                <a:latin typeface="Arial" pitchFamily="34" charset="0"/>
                <a:cs typeface="Arial" pitchFamily="34" charset="0"/>
              </a:rPr>
              <a:t>Brewireis</a:t>
            </a:r>
            <a:r>
              <a:rPr lang="en-US" sz="2000" dirty="0" smtClean="0">
                <a:latin typeface="Arial" pitchFamily="34" charset="0"/>
                <a:cs typeface="Arial" pitchFamily="34" charset="0"/>
              </a:rPr>
              <a:t> Ltd.</a:t>
            </a:r>
          </a:p>
          <a:p>
            <a:pPr>
              <a:buClr>
                <a:schemeClr val="accent5">
                  <a:lumMod val="50000"/>
                </a:schemeClr>
              </a:buClr>
              <a:buFont typeface="Wingdings" pitchFamily="2" charset="2"/>
              <a:buChar char="q"/>
            </a:pPr>
            <a:r>
              <a:rPr lang="en-US" sz="2000" dirty="0" smtClean="0">
                <a:latin typeface="Arial" pitchFamily="34" charset="0"/>
                <a:cs typeface="Arial" pitchFamily="34" charset="0"/>
              </a:rPr>
              <a:t>CESC Ltd</a:t>
            </a:r>
          </a:p>
          <a:p>
            <a:pPr>
              <a:buClr>
                <a:schemeClr val="accent5">
                  <a:lumMod val="50000"/>
                </a:schemeClr>
              </a:buClr>
              <a:buFont typeface="Wingdings" pitchFamily="2" charset="2"/>
              <a:buChar char="q"/>
            </a:pPr>
            <a:r>
              <a:rPr lang="en-US" sz="2000" dirty="0" err="1" smtClean="0">
                <a:latin typeface="Arial" pitchFamily="34" charset="0"/>
                <a:cs typeface="Arial" pitchFamily="34" charset="0"/>
              </a:rPr>
              <a:t>Dabur</a:t>
            </a:r>
            <a:r>
              <a:rPr lang="en-US" sz="2000" dirty="0" smtClean="0">
                <a:latin typeface="Arial" pitchFamily="34" charset="0"/>
                <a:cs typeface="Arial" pitchFamily="34" charset="0"/>
              </a:rPr>
              <a:t> India ltd. </a:t>
            </a:r>
            <a:endParaRPr lang="en-US" sz="2000" dirty="0">
              <a:latin typeface="Arial" pitchFamily="34" charset="0"/>
              <a:cs typeface="Arial" pitchFamily="34" charset="0"/>
            </a:endParaRPr>
          </a:p>
        </p:txBody>
      </p:sp>
      <p:sp>
        <p:nvSpPr>
          <p:cNvPr id="9" name="TextBox 8"/>
          <p:cNvSpPr txBox="1"/>
          <p:nvPr/>
        </p:nvSpPr>
        <p:spPr>
          <a:xfrm>
            <a:off x="6477000" y="5638800"/>
            <a:ext cx="3200400" cy="400110"/>
          </a:xfrm>
          <a:prstGeom prst="rect">
            <a:avLst/>
          </a:prstGeom>
          <a:noFill/>
        </p:spPr>
        <p:txBody>
          <a:bodyPr wrap="square" rtlCol="0">
            <a:spAutoFit/>
          </a:bodyPr>
          <a:lstStyle/>
          <a:p>
            <a:r>
              <a:rPr lang="en-US" sz="2000" b="1" dirty="0" smtClean="0">
                <a:solidFill>
                  <a:schemeClr val="accent6">
                    <a:lumMod val="75000"/>
                  </a:schemeClr>
                </a:solidFill>
                <a:latin typeface="Arial" pitchFamily="34" charset="0"/>
                <a:cs typeface="Arial" pitchFamily="34" charset="0"/>
              </a:rPr>
              <a:t>Follow next slide …</a:t>
            </a:r>
            <a:endParaRPr lang="en-US" sz="2000" b="1" dirty="0">
              <a:solidFill>
                <a:schemeClr val="accent6">
                  <a:lumMod val="75000"/>
                </a:schemeClr>
              </a:solidFill>
              <a:latin typeface="Arial" pitchFamily="34" charset="0"/>
              <a:cs typeface="Arial" pitchFamily="34" charset="0"/>
            </a:endParaRPr>
          </a:p>
        </p:txBody>
      </p:sp>
      <p:sp>
        <p:nvSpPr>
          <p:cNvPr id="10" name="Content Placeholder 2"/>
          <p:cNvSpPr txBox="1">
            <a:spLocks/>
          </p:cNvSpPr>
          <p:nvPr/>
        </p:nvSpPr>
        <p:spPr>
          <a:xfrm>
            <a:off x="5486400" y="1219200"/>
            <a:ext cx="3810000" cy="47244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Tata Power Co. Ltd.</a:t>
            </a:r>
          </a:p>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r>
              <a:rPr kumimoji="0" lang="en-U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Britania</a:t>
            </a: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Industries Ltd.</a:t>
            </a:r>
          </a:p>
          <a:p>
            <a:pPr marL="342900" indent="-342900">
              <a:spcBef>
                <a:spcPct val="20000"/>
              </a:spcBef>
              <a:buClr>
                <a:schemeClr val="accent5">
                  <a:lumMod val="50000"/>
                </a:schemeClr>
              </a:buClr>
              <a:buFont typeface="Wingdings" pitchFamily="2" charset="2"/>
              <a:buChar char="q"/>
              <a:defRPr/>
            </a:pPr>
            <a:r>
              <a:rPr lang="en-US" sz="2000" dirty="0" err="1" smtClean="0">
                <a:latin typeface="Arial" pitchFamily="34" charset="0"/>
                <a:cs typeface="Arial" pitchFamily="34" charset="0"/>
              </a:rPr>
              <a:t>Haldia</a:t>
            </a:r>
            <a:r>
              <a:rPr lang="en-US" sz="2000" dirty="0" smtClean="0">
                <a:latin typeface="Arial" pitchFamily="34" charset="0"/>
                <a:cs typeface="Arial" pitchFamily="34" charset="0"/>
              </a:rPr>
              <a:t> Petrochemicals Ltd.</a:t>
            </a:r>
          </a:p>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IFB Agro industries</a:t>
            </a:r>
          </a:p>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Orissa Sponge Iron Ltd.</a:t>
            </a:r>
          </a:p>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PNP Eng. Works Pvt. Ltd.</a:t>
            </a:r>
          </a:p>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Exide industries</a:t>
            </a:r>
          </a:p>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r>
              <a:rPr kumimoji="0" lang="en-U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Dhara</a:t>
            </a: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Vegetable Oil Food</a:t>
            </a:r>
          </a:p>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r>
              <a:rPr kumimoji="0" lang="en-U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Haldia</a:t>
            </a: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dock Complex</a:t>
            </a:r>
          </a:p>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I.M.C Ltd.</a:t>
            </a:r>
          </a:p>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r>
              <a:rPr kumimoji="0" lang="en-U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Punj</a:t>
            </a: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Lloyd Ltd.</a:t>
            </a:r>
          </a:p>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Reliance Industries Ltd.</a:t>
            </a:r>
          </a:p>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r>
              <a:rPr kumimoji="0" lang="en-US" sz="20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Nicco</a:t>
            </a: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cop. Ltd.</a:t>
            </a: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37"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1000"/>
                                        <p:tgtEl>
                                          <p:spTgt spid="6">
                                            <p:txEl>
                                              <p:pRg st="3" end="3"/>
                                            </p:txEl>
                                          </p:spTgt>
                                        </p:tgtEl>
                                      </p:cBhvr>
                                    </p:animEffect>
                                    <p:anim calcmode="lin" valueType="num">
                                      <p:cBhvr>
                                        <p:cTn id="3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1000"/>
                                        <p:tgtEl>
                                          <p:spTgt spid="6">
                                            <p:txEl>
                                              <p:pRg st="4" end="4"/>
                                            </p:txEl>
                                          </p:spTgt>
                                        </p:tgtEl>
                                      </p:cBhvr>
                                    </p:animEffect>
                                    <p:anim calcmode="lin" valueType="num">
                                      <p:cBhvr>
                                        <p:cTn id="3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fade">
                                      <p:cBhvr>
                                        <p:cTn id="48" dur="1000"/>
                                        <p:tgtEl>
                                          <p:spTgt spid="6">
                                            <p:txEl>
                                              <p:pRg st="6" end="6"/>
                                            </p:txEl>
                                          </p:spTgt>
                                        </p:tgtEl>
                                      </p:cBhvr>
                                    </p:animEffect>
                                    <p:anim calcmode="lin" valueType="num">
                                      <p:cBhvr>
                                        <p:cTn id="4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6">
                                            <p:txEl>
                                              <p:pRg st="6" end="6"/>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6">
                                            <p:txEl>
                                              <p:pRg st="6" end="6"/>
                                            </p:txEl>
                                          </p:spTgt>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6">
                                            <p:txEl>
                                              <p:pRg st="7" end="7"/>
                                            </p:txEl>
                                          </p:spTgt>
                                        </p:tgtEl>
                                        <p:attrNameLst>
                                          <p:attrName>style.visibility</p:attrName>
                                        </p:attrNameLst>
                                      </p:cBhvr>
                                      <p:to>
                                        <p:strVal val="visible"/>
                                      </p:to>
                                    </p:set>
                                    <p:animEffect transition="in" filter="fade">
                                      <p:cBhvr>
                                        <p:cTn id="54" dur="1000"/>
                                        <p:tgtEl>
                                          <p:spTgt spid="6">
                                            <p:txEl>
                                              <p:pRg st="7" end="7"/>
                                            </p:txEl>
                                          </p:spTgt>
                                        </p:tgtEl>
                                      </p:cBhvr>
                                    </p:animEffect>
                                    <p:anim calcmode="lin" valueType="num">
                                      <p:cBhvr>
                                        <p:cTn id="5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6">
                                            <p:txEl>
                                              <p:pRg st="7" end="7"/>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
                                            <p:txEl>
                                              <p:pRg st="7" end="7"/>
                                            </p:tx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6">
                                            <p:txEl>
                                              <p:pRg st="8" end="8"/>
                                            </p:txEl>
                                          </p:spTgt>
                                        </p:tgtEl>
                                        <p:attrNameLst>
                                          <p:attrName>style.visibility</p:attrName>
                                        </p:attrNameLst>
                                      </p:cBhvr>
                                      <p:to>
                                        <p:strVal val="visible"/>
                                      </p:to>
                                    </p:set>
                                    <p:animEffect transition="in" filter="fade">
                                      <p:cBhvr>
                                        <p:cTn id="60" dur="1000"/>
                                        <p:tgtEl>
                                          <p:spTgt spid="6">
                                            <p:txEl>
                                              <p:pRg st="8" end="8"/>
                                            </p:txEl>
                                          </p:spTgt>
                                        </p:tgtEl>
                                      </p:cBhvr>
                                    </p:animEffect>
                                    <p:anim calcmode="lin" valueType="num">
                                      <p:cBhvr>
                                        <p:cTn id="61"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6">
                                            <p:txEl>
                                              <p:pRg st="8" end="8"/>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
                                            <p:txEl>
                                              <p:pRg st="8" end="8"/>
                                            </p:tx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6">
                                            <p:txEl>
                                              <p:pRg st="9" end="9"/>
                                            </p:txEl>
                                          </p:spTgt>
                                        </p:tgtEl>
                                        <p:attrNameLst>
                                          <p:attrName>style.visibility</p:attrName>
                                        </p:attrNameLst>
                                      </p:cBhvr>
                                      <p:to>
                                        <p:strVal val="visible"/>
                                      </p:to>
                                    </p:set>
                                    <p:animEffect transition="in" filter="fade">
                                      <p:cBhvr>
                                        <p:cTn id="66" dur="1000"/>
                                        <p:tgtEl>
                                          <p:spTgt spid="6">
                                            <p:txEl>
                                              <p:pRg st="9" end="9"/>
                                            </p:txEl>
                                          </p:spTgt>
                                        </p:tgtEl>
                                      </p:cBhvr>
                                    </p:animEffect>
                                    <p:anim calcmode="lin" valueType="num">
                                      <p:cBhvr>
                                        <p:cTn id="67"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8" dur="900" decel="100000" fill="hold"/>
                                        <p:tgtEl>
                                          <p:spTgt spid="6">
                                            <p:txEl>
                                              <p:pRg st="9" end="9"/>
                                            </p:tx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6">
                                            <p:txEl>
                                              <p:pRg st="9" end="9"/>
                                            </p:tx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6">
                                            <p:txEl>
                                              <p:pRg st="10" end="10"/>
                                            </p:txEl>
                                          </p:spTgt>
                                        </p:tgtEl>
                                        <p:attrNameLst>
                                          <p:attrName>style.visibility</p:attrName>
                                        </p:attrNameLst>
                                      </p:cBhvr>
                                      <p:to>
                                        <p:strVal val="visible"/>
                                      </p:to>
                                    </p:set>
                                    <p:animEffect transition="in" filter="fade">
                                      <p:cBhvr>
                                        <p:cTn id="72" dur="1000"/>
                                        <p:tgtEl>
                                          <p:spTgt spid="6">
                                            <p:txEl>
                                              <p:pRg st="10" end="10"/>
                                            </p:txEl>
                                          </p:spTgt>
                                        </p:tgtEl>
                                      </p:cBhvr>
                                    </p:animEffect>
                                    <p:anim calcmode="lin" valueType="num">
                                      <p:cBhvr>
                                        <p:cTn id="7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6">
                                            <p:txEl>
                                              <p:pRg st="10" end="10"/>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6">
                                            <p:txEl>
                                              <p:pRg st="10" end="10"/>
                                            </p:txEl>
                                          </p:spTgt>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6">
                                            <p:txEl>
                                              <p:pRg st="11" end="11"/>
                                            </p:txEl>
                                          </p:spTgt>
                                        </p:tgtEl>
                                        <p:attrNameLst>
                                          <p:attrName>style.visibility</p:attrName>
                                        </p:attrNameLst>
                                      </p:cBhvr>
                                      <p:to>
                                        <p:strVal val="visible"/>
                                      </p:to>
                                    </p:set>
                                    <p:animEffect transition="in" filter="fade">
                                      <p:cBhvr>
                                        <p:cTn id="78" dur="1000"/>
                                        <p:tgtEl>
                                          <p:spTgt spid="6">
                                            <p:txEl>
                                              <p:pRg st="11" end="11"/>
                                            </p:txEl>
                                          </p:spTgt>
                                        </p:tgtEl>
                                      </p:cBhvr>
                                    </p:animEffect>
                                    <p:anim calcmode="lin" valueType="num">
                                      <p:cBhvr>
                                        <p:cTn id="79"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80" dur="900" decel="100000" fill="hold"/>
                                        <p:tgtEl>
                                          <p:spTgt spid="6">
                                            <p:txEl>
                                              <p:pRg st="11" end="11"/>
                                            </p:txEl>
                                          </p:spTgt>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
                                            <p:txEl>
                                              <p:pRg st="11" end="11"/>
                                            </p:txEl>
                                          </p:spTgt>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6">
                                            <p:txEl>
                                              <p:pRg st="12" end="12"/>
                                            </p:txEl>
                                          </p:spTgt>
                                        </p:tgtEl>
                                        <p:attrNameLst>
                                          <p:attrName>style.visibility</p:attrName>
                                        </p:attrNameLst>
                                      </p:cBhvr>
                                      <p:to>
                                        <p:strVal val="visible"/>
                                      </p:to>
                                    </p:set>
                                    <p:animEffect transition="in" filter="fade">
                                      <p:cBhvr>
                                        <p:cTn id="84" dur="1000"/>
                                        <p:tgtEl>
                                          <p:spTgt spid="6">
                                            <p:txEl>
                                              <p:pRg st="12" end="12"/>
                                            </p:txEl>
                                          </p:spTgt>
                                        </p:tgtEl>
                                      </p:cBhvr>
                                    </p:animEffect>
                                    <p:anim calcmode="lin" valueType="num">
                                      <p:cBhvr>
                                        <p:cTn id="85"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86" dur="900" decel="100000" fill="hold"/>
                                        <p:tgtEl>
                                          <p:spTgt spid="6">
                                            <p:txEl>
                                              <p:pRg st="12" end="12"/>
                                            </p:tx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
                                            <p:txEl>
                                              <p:pRg st="12" end="12"/>
                                            </p:tx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10">
                                            <p:txEl>
                                              <p:pRg st="0" end="0"/>
                                            </p:txEl>
                                          </p:spTgt>
                                        </p:tgtEl>
                                        <p:attrNameLst>
                                          <p:attrName>style.visibility</p:attrName>
                                        </p:attrNameLst>
                                      </p:cBhvr>
                                      <p:to>
                                        <p:strVal val="visible"/>
                                      </p:to>
                                    </p:set>
                                    <p:animEffect transition="in" filter="fade">
                                      <p:cBhvr>
                                        <p:cTn id="90" dur="1000"/>
                                        <p:tgtEl>
                                          <p:spTgt spid="10">
                                            <p:txEl>
                                              <p:pRg st="0" end="0"/>
                                            </p:txEl>
                                          </p:spTgt>
                                        </p:tgtEl>
                                      </p:cBhvr>
                                    </p:animEffect>
                                    <p:anim calcmode="lin" valueType="num">
                                      <p:cBhvr>
                                        <p:cTn id="9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2" dur="900" decel="100000" fill="hold"/>
                                        <p:tgtEl>
                                          <p:spTgt spid="10">
                                            <p:txEl>
                                              <p:pRg st="0" end="0"/>
                                            </p:tx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10">
                                            <p:txEl>
                                              <p:pRg st="0" end="0"/>
                                            </p:txEl>
                                          </p:spTgt>
                                        </p:tgtEl>
                                        <p:attrNameLst>
                                          <p:attrName>ppt_y</p:attrName>
                                        </p:attrNameLst>
                                      </p:cBhvr>
                                      <p:tavLst>
                                        <p:tav tm="0">
                                          <p:val>
                                            <p:strVal val="#ppt_y-.03"/>
                                          </p:val>
                                        </p:tav>
                                        <p:tav tm="100000">
                                          <p:val>
                                            <p:strVal val="#ppt_y"/>
                                          </p:val>
                                        </p:tav>
                                      </p:tavLst>
                                    </p:anim>
                                  </p:childTnLst>
                                </p:cTn>
                              </p:par>
                              <p:par>
                                <p:cTn id="94" presetID="37" presetClass="entr" presetSubtype="0" fill="hold" grpId="0" nodeType="withEffect">
                                  <p:stCondLst>
                                    <p:cond delay="0"/>
                                  </p:stCondLst>
                                  <p:childTnLst>
                                    <p:set>
                                      <p:cBhvr>
                                        <p:cTn id="95" dur="1" fill="hold">
                                          <p:stCondLst>
                                            <p:cond delay="0"/>
                                          </p:stCondLst>
                                        </p:cTn>
                                        <p:tgtEl>
                                          <p:spTgt spid="10">
                                            <p:txEl>
                                              <p:pRg st="1" end="1"/>
                                            </p:txEl>
                                          </p:spTgt>
                                        </p:tgtEl>
                                        <p:attrNameLst>
                                          <p:attrName>style.visibility</p:attrName>
                                        </p:attrNameLst>
                                      </p:cBhvr>
                                      <p:to>
                                        <p:strVal val="visible"/>
                                      </p:to>
                                    </p:set>
                                    <p:animEffect transition="in" filter="fade">
                                      <p:cBhvr>
                                        <p:cTn id="96" dur="1000"/>
                                        <p:tgtEl>
                                          <p:spTgt spid="10">
                                            <p:txEl>
                                              <p:pRg st="1" end="1"/>
                                            </p:txEl>
                                          </p:spTgt>
                                        </p:tgtEl>
                                      </p:cBhvr>
                                    </p:animEffect>
                                    <p:anim calcmode="lin" valueType="num">
                                      <p:cBhvr>
                                        <p:cTn id="97"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10">
                                            <p:txEl>
                                              <p:pRg st="1" end="1"/>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10">
                                            <p:txEl>
                                              <p:pRg st="1" end="1"/>
                                            </p:txEl>
                                          </p:spTgt>
                                        </p:tgtEl>
                                        <p:attrNameLst>
                                          <p:attrName>ppt_y</p:attrName>
                                        </p:attrNameLst>
                                      </p:cBhvr>
                                      <p:tavLst>
                                        <p:tav tm="0">
                                          <p:val>
                                            <p:strVal val="#ppt_y-.03"/>
                                          </p:val>
                                        </p:tav>
                                        <p:tav tm="100000">
                                          <p:val>
                                            <p:strVal val="#ppt_y"/>
                                          </p:val>
                                        </p:tav>
                                      </p:tavLst>
                                    </p:anim>
                                  </p:childTnLst>
                                </p:cTn>
                              </p:par>
                              <p:par>
                                <p:cTn id="100" presetID="37" presetClass="entr" presetSubtype="0" fill="hold" grpId="0" nodeType="withEffect">
                                  <p:stCondLst>
                                    <p:cond delay="0"/>
                                  </p:stCondLst>
                                  <p:childTnLst>
                                    <p:set>
                                      <p:cBhvr>
                                        <p:cTn id="101" dur="1" fill="hold">
                                          <p:stCondLst>
                                            <p:cond delay="0"/>
                                          </p:stCondLst>
                                        </p:cTn>
                                        <p:tgtEl>
                                          <p:spTgt spid="10">
                                            <p:txEl>
                                              <p:pRg st="2" end="2"/>
                                            </p:txEl>
                                          </p:spTgt>
                                        </p:tgtEl>
                                        <p:attrNameLst>
                                          <p:attrName>style.visibility</p:attrName>
                                        </p:attrNameLst>
                                      </p:cBhvr>
                                      <p:to>
                                        <p:strVal val="visible"/>
                                      </p:to>
                                    </p:set>
                                    <p:animEffect transition="in" filter="fade">
                                      <p:cBhvr>
                                        <p:cTn id="102" dur="1000"/>
                                        <p:tgtEl>
                                          <p:spTgt spid="10">
                                            <p:txEl>
                                              <p:pRg st="2" end="2"/>
                                            </p:txEl>
                                          </p:spTgt>
                                        </p:tgtEl>
                                      </p:cBhvr>
                                    </p:animEffect>
                                    <p:anim calcmode="lin" valueType="num">
                                      <p:cBhvr>
                                        <p:cTn id="10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04" dur="900" decel="100000" fill="hold"/>
                                        <p:tgtEl>
                                          <p:spTgt spid="10">
                                            <p:txEl>
                                              <p:pRg st="2" end="2"/>
                                            </p:txEl>
                                          </p:spTgt>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10">
                                            <p:txEl>
                                              <p:pRg st="2" end="2"/>
                                            </p:txEl>
                                          </p:spTgt>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10">
                                            <p:txEl>
                                              <p:pRg st="3" end="3"/>
                                            </p:txEl>
                                          </p:spTgt>
                                        </p:tgtEl>
                                        <p:attrNameLst>
                                          <p:attrName>style.visibility</p:attrName>
                                        </p:attrNameLst>
                                      </p:cBhvr>
                                      <p:to>
                                        <p:strVal val="visible"/>
                                      </p:to>
                                    </p:set>
                                    <p:animEffect transition="in" filter="fade">
                                      <p:cBhvr>
                                        <p:cTn id="108" dur="1000"/>
                                        <p:tgtEl>
                                          <p:spTgt spid="10">
                                            <p:txEl>
                                              <p:pRg st="3" end="3"/>
                                            </p:txEl>
                                          </p:spTgt>
                                        </p:tgtEl>
                                      </p:cBhvr>
                                    </p:animEffect>
                                    <p:anim calcmode="lin" valueType="num">
                                      <p:cBhvr>
                                        <p:cTn id="10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10" dur="900" decel="100000" fill="hold"/>
                                        <p:tgtEl>
                                          <p:spTgt spid="10">
                                            <p:txEl>
                                              <p:pRg st="3" end="3"/>
                                            </p:txEl>
                                          </p:spTgt>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10">
                                            <p:txEl>
                                              <p:pRg st="3" end="3"/>
                                            </p:txEl>
                                          </p:spTgt>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10">
                                            <p:txEl>
                                              <p:pRg st="4" end="4"/>
                                            </p:txEl>
                                          </p:spTgt>
                                        </p:tgtEl>
                                        <p:attrNameLst>
                                          <p:attrName>style.visibility</p:attrName>
                                        </p:attrNameLst>
                                      </p:cBhvr>
                                      <p:to>
                                        <p:strVal val="visible"/>
                                      </p:to>
                                    </p:set>
                                    <p:animEffect transition="in" filter="fade">
                                      <p:cBhvr>
                                        <p:cTn id="114" dur="1000"/>
                                        <p:tgtEl>
                                          <p:spTgt spid="10">
                                            <p:txEl>
                                              <p:pRg st="4" end="4"/>
                                            </p:txEl>
                                          </p:spTgt>
                                        </p:tgtEl>
                                      </p:cBhvr>
                                    </p:animEffect>
                                    <p:anim calcmode="lin" valueType="num">
                                      <p:cBhvr>
                                        <p:cTn id="115"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116" dur="900" decel="100000" fill="hold"/>
                                        <p:tgtEl>
                                          <p:spTgt spid="10">
                                            <p:txEl>
                                              <p:pRg st="4" end="4"/>
                                            </p:txEl>
                                          </p:spTgt>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10">
                                            <p:txEl>
                                              <p:pRg st="4" end="4"/>
                                            </p:txEl>
                                          </p:spTgt>
                                        </p:tgtEl>
                                        <p:attrNameLst>
                                          <p:attrName>ppt_y</p:attrName>
                                        </p:attrNameLst>
                                      </p:cBhvr>
                                      <p:tavLst>
                                        <p:tav tm="0">
                                          <p:val>
                                            <p:strVal val="#ppt_y-.03"/>
                                          </p:val>
                                        </p:tav>
                                        <p:tav tm="100000">
                                          <p:val>
                                            <p:strVal val="#ppt_y"/>
                                          </p:val>
                                        </p:tav>
                                      </p:tavLst>
                                    </p:anim>
                                  </p:childTnLst>
                                </p:cTn>
                              </p:par>
                              <p:par>
                                <p:cTn id="118" presetID="37" presetClass="entr" presetSubtype="0" fill="hold" grpId="0" nodeType="withEffect">
                                  <p:stCondLst>
                                    <p:cond delay="0"/>
                                  </p:stCondLst>
                                  <p:childTnLst>
                                    <p:set>
                                      <p:cBhvr>
                                        <p:cTn id="119" dur="1" fill="hold">
                                          <p:stCondLst>
                                            <p:cond delay="0"/>
                                          </p:stCondLst>
                                        </p:cTn>
                                        <p:tgtEl>
                                          <p:spTgt spid="10">
                                            <p:txEl>
                                              <p:pRg st="5" end="5"/>
                                            </p:txEl>
                                          </p:spTgt>
                                        </p:tgtEl>
                                        <p:attrNameLst>
                                          <p:attrName>style.visibility</p:attrName>
                                        </p:attrNameLst>
                                      </p:cBhvr>
                                      <p:to>
                                        <p:strVal val="visible"/>
                                      </p:to>
                                    </p:set>
                                    <p:animEffect transition="in" filter="fade">
                                      <p:cBhvr>
                                        <p:cTn id="120" dur="1000"/>
                                        <p:tgtEl>
                                          <p:spTgt spid="10">
                                            <p:txEl>
                                              <p:pRg st="5" end="5"/>
                                            </p:txEl>
                                          </p:spTgt>
                                        </p:tgtEl>
                                      </p:cBhvr>
                                    </p:animEffect>
                                    <p:anim calcmode="lin" valueType="num">
                                      <p:cBhvr>
                                        <p:cTn id="121"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122" dur="900" decel="100000" fill="hold"/>
                                        <p:tgtEl>
                                          <p:spTgt spid="10">
                                            <p:txEl>
                                              <p:pRg st="5" end="5"/>
                                            </p:txEl>
                                          </p:spTgt>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0">
                                            <p:txEl>
                                              <p:pRg st="5" end="5"/>
                                            </p:txEl>
                                          </p:spTgt>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0">
                                            <p:txEl>
                                              <p:pRg st="6" end="6"/>
                                            </p:txEl>
                                          </p:spTgt>
                                        </p:tgtEl>
                                        <p:attrNameLst>
                                          <p:attrName>style.visibility</p:attrName>
                                        </p:attrNameLst>
                                      </p:cBhvr>
                                      <p:to>
                                        <p:strVal val="visible"/>
                                      </p:to>
                                    </p:set>
                                    <p:animEffect transition="in" filter="fade">
                                      <p:cBhvr>
                                        <p:cTn id="126" dur="1000"/>
                                        <p:tgtEl>
                                          <p:spTgt spid="10">
                                            <p:txEl>
                                              <p:pRg st="6" end="6"/>
                                            </p:txEl>
                                          </p:spTgt>
                                        </p:tgtEl>
                                      </p:cBhvr>
                                    </p:animEffect>
                                    <p:anim calcmode="lin" valueType="num">
                                      <p:cBhvr>
                                        <p:cTn id="127"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128" dur="900" decel="100000" fill="hold"/>
                                        <p:tgtEl>
                                          <p:spTgt spid="10">
                                            <p:txEl>
                                              <p:pRg st="6" end="6"/>
                                            </p:txEl>
                                          </p:spTgt>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0">
                                            <p:txEl>
                                              <p:pRg st="6" end="6"/>
                                            </p:txEl>
                                          </p:spTgt>
                                        </p:tgtEl>
                                        <p:attrNameLst>
                                          <p:attrName>ppt_y</p:attrName>
                                        </p:attrNameLst>
                                      </p:cBhvr>
                                      <p:tavLst>
                                        <p:tav tm="0">
                                          <p:val>
                                            <p:strVal val="#ppt_y-.03"/>
                                          </p:val>
                                        </p:tav>
                                        <p:tav tm="100000">
                                          <p:val>
                                            <p:strVal val="#ppt_y"/>
                                          </p:val>
                                        </p:tav>
                                      </p:tavLst>
                                    </p:anim>
                                  </p:childTnLst>
                                </p:cTn>
                              </p:par>
                              <p:par>
                                <p:cTn id="130" presetID="37" presetClass="entr" presetSubtype="0" fill="hold" grpId="0" nodeType="withEffect">
                                  <p:stCondLst>
                                    <p:cond delay="0"/>
                                  </p:stCondLst>
                                  <p:childTnLst>
                                    <p:set>
                                      <p:cBhvr>
                                        <p:cTn id="131" dur="1" fill="hold">
                                          <p:stCondLst>
                                            <p:cond delay="0"/>
                                          </p:stCondLst>
                                        </p:cTn>
                                        <p:tgtEl>
                                          <p:spTgt spid="10">
                                            <p:txEl>
                                              <p:pRg st="7" end="7"/>
                                            </p:txEl>
                                          </p:spTgt>
                                        </p:tgtEl>
                                        <p:attrNameLst>
                                          <p:attrName>style.visibility</p:attrName>
                                        </p:attrNameLst>
                                      </p:cBhvr>
                                      <p:to>
                                        <p:strVal val="visible"/>
                                      </p:to>
                                    </p:set>
                                    <p:animEffect transition="in" filter="fade">
                                      <p:cBhvr>
                                        <p:cTn id="132" dur="1000"/>
                                        <p:tgtEl>
                                          <p:spTgt spid="10">
                                            <p:txEl>
                                              <p:pRg st="7" end="7"/>
                                            </p:txEl>
                                          </p:spTgt>
                                        </p:tgtEl>
                                      </p:cBhvr>
                                    </p:animEffect>
                                    <p:anim calcmode="lin" valueType="num">
                                      <p:cBhvr>
                                        <p:cTn id="133"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134" dur="900" decel="100000" fill="hold"/>
                                        <p:tgtEl>
                                          <p:spTgt spid="10">
                                            <p:txEl>
                                              <p:pRg st="7" end="7"/>
                                            </p:txEl>
                                          </p:spTgt>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
                                            <p:txEl>
                                              <p:pRg st="7" end="7"/>
                                            </p:txEl>
                                          </p:spTgt>
                                        </p:tgtEl>
                                        <p:attrNameLst>
                                          <p:attrName>ppt_y</p:attrName>
                                        </p:attrNameLst>
                                      </p:cBhvr>
                                      <p:tavLst>
                                        <p:tav tm="0">
                                          <p:val>
                                            <p:strVal val="#ppt_y-.03"/>
                                          </p:val>
                                        </p:tav>
                                        <p:tav tm="100000">
                                          <p:val>
                                            <p:strVal val="#ppt_y"/>
                                          </p:val>
                                        </p:tav>
                                      </p:tavLst>
                                    </p:anim>
                                  </p:childTnLst>
                                </p:cTn>
                              </p:par>
                              <p:par>
                                <p:cTn id="136" presetID="37" presetClass="entr" presetSubtype="0" fill="hold" grpId="0" nodeType="withEffect">
                                  <p:stCondLst>
                                    <p:cond delay="0"/>
                                  </p:stCondLst>
                                  <p:childTnLst>
                                    <p:set>
                                      <p:cBhvr>
                                        <p:cTn id="137" dur="1" fill="hold">
                                          <p:stCondLst>
                                            <p:cond delay="0"/>
                                          </p:stCondLst>
                                        </p:cTn>
                                        <p:tgtEl>
                                          <p:spTgt spid="10">
                                            <p:txEl>
                                              <p:pRg st="8" end="8"/>
                                            </p:txEl>
                                          </p:spTgt>
                                        </p:tgtEl>
                                        <p:attrNameLst>
                                          <p:attrName>style.visibility</p:attrName>
                                        </p:attrNameLst>
                                      </p:cBhvr>
                                      <p:to>
                                        <p:strVal val="visible"/>
                                      </p:to>
                                    </p:set>
                                    <p:animEffect transition="in" filter="fade">
                                      <p:cBhvr>
                                        <p:cTn id="138" dur="1000"/>
                                        <p:tgtEl>
                                          <p:spTgt spid="10">
                                            <p:txEl>
                                              <p:pRg st="8" end="8"/>
                                            </p:txEl>
                                          </p:spTgt>
                                        </p:tgtEl>
                                      </p:cBhvr>
                                    </p:animEffect>
                                    <p:anim calcmode="lin" valueType="num">
                                      <p:cBhvr>
                                        <p:cTn id="139"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140" dur="900" decel="100000" fill="hold"/>
                                        <p:tgtEl>
                                          <p:spTgt spid="10">
                                            <p:txEl>
                                              <p:pRg st="8" end="8"/>
                                            </p:txEl>
                                          </p:spTgt>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10">
                                            <p:txEl>
                                              <p:pRg st="8" end="8"/>
                                            </p:txEl>
                                          </p:spTgt>
                                        </p:tgtEl>
                                        <p:attrNameLst>
                                          <p:attrName>ppt_y</p:attrName>
                                        </p:attrNameLst>
                                      </p:cBhvr>
                                      <p:tavLst>
                                        <p:tav tm="0">
                                          <p:val>
                                            <p:strVal val="#ppt_y-.03"/>
                                          </p:val>
                                        </p:tav>
                                        <p:tav tm="100000">
                                          <p:val>
                                            <p:strVal val="#ppt_y"/>
                                          </p:val>
                                        </p:tav>
                                      </p:tavLst>
                                    </p:anim>
                                  </p:childTnLst>
                                </p:cTn>
                              </p:par>
                              <p:par>
                                <p:cTn id="142" presetID="37" presetClass="entr" presetSubtype="0" fill="hold" grpId="0" nodeType="withEffect">
                                  <p:stCondLst>
                                    <p:cond delay="0"/>
                                  </p:stCondLst>
                                  <p:childTnLst>
                                    <p:set>
                                      <p:cBhvr>
                                        <p:cTn id="143" dur="1" fill="hold">
                                          <p:stCondLst>
                                            <p:cond delay="0"/>
                                          </p:stCondLst>
                                        </p:cTn>
                                        <p:tgtEl>
                                          <p:spTgt spid="10">
                                            <p:txEl>
                                              <p:pRg st="9" end="9"/>
                                            </p:txEl>
                                          </p:spTgt>
                                        </p:tgtEl>
                                        <p:attrNameLst>
                                          <p:attrName>style.visibility</p:attrName>
                                        </p:attrNameLst>
                                      </p:cBhvr>
                                      <p:to>
                                        <p:strVal val="visible"/>
                                      </p:to>
                                    </p:set>
                                    <p:animEffect transition="in" filter="fade">
                                      <p:cBhvr>
                                        <p:cTn id="144" dur="1000"/>
                                        <p:tgtEl>
                                          <p:spTgt spid="10">
                                            <p:txEl>
                                              <p:pRg st="9" end="9"/>
                                            </p:txEl>
                                          </p:spTgt>
                                        </p:tgtEl>
                                      </p:cBhvr>
                                    </p:animEffect>
                                    <p:anim calcmode="lin" valueType="num">
                                      <p:cBhvr>
                                        <p:cTn id="145"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146" dur="900" decel="100000" fill="hold"/>
                                        <p:tgtEl>
                                          <p:spTgt spid="10">
                                            <p:txEl>
                                              <p:pRg st="9" end="9"/>
                                            </p:txEl>
                                          </p:spTgt>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10">
                                            <p:txEl>
                                              <p:pRg st="9" end="9"/>
                                            </p:txEl>
                                          </p:spTgt>
                                        </p:tgtEl>
                                        <p:attrNameLst>
                                          <p:attrName>ppt_y</p:attrName>
                                        </p:attrNameLst>
                                      </p:cBhvr>
                                      <p:tavLst>
                                        <p:tav tm="0">
                                          <p:val>
                                            <p:strVal val="#ppt_y-.03"/>
                                          </p:val>
                                        </p:tav>
                                        <p:tav tm="100000">
                                          <p:val>
                                            <p:strVal val="#ppt_y"/>
                                          </p:val>
                                        </p:tav>
                                      </p:tavLst>
                                    </p:anim>
                                  </p:childTnLst>
                                </p:cTn>
                              </p:par>
                              <p:par>
                                <p:cTn id="148" presetID="37" presetClass="entr" presetSubtype="0" fill="hold" grpId="0" nodeType="withEffect">
                                  <p:stCondLst>
                                    <p:cond delay="0"/>
                                  </p:stCondLst>
                                  <p:childTnLst>
                                    <p:set>
                                      <p:cBhvr>
                                        <p:cTn id="149" dur="1" fill="hold">
                                          <p:stCondLst>
                                            <p:cond delay="0"/>
                                          </p:stCondLst>
                                        </p:cTn>
                                        <p:tgtEl>
                                          <p:spTgt spid="10">
                                            <p:txEl>
                                              <p:pRg st="10" end="10"/>
                                            </p:txEl>
                                          </p:spTgt>
                                        </p:tgtEl>
                                        <p:attrNameLst>
                                          <p:attrName>style.visibility</p:attrName>
                                        </p:attrNameLst>
                                      </p:cBhvr>
                                      <p:to>
                                        <p:strVal val="visible"/>
                                      </p:to>
                                    </p:set>
                                    <p:animEffect transition="in" filter="fade">
                                      <p:cBhvr>
                                        <p:cTn id="150" dur="1000"/>
                                        <p:tgtEl>
                                          <p:spTgt spid="10">
                                            <p:txEl>
                                              <p:pRg st="10" end="10"/>
                                            </p:txEl>
                                          </p:spTgt>
                                        </p:tgtEl>
                                      </p:cBhvr>
                                    </p:animEffect>
                                    <p:anim calcmode="lin" valueType="num">
                                      <p:cBhvr>
                                        <p:cTn id="151"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152" dur="900" decel="100000" fill="hold"/>
                                        <p:tgtEl>
                                          <p:spTgt spid="10">
                                            <p:txEl>
                                              <p:pRg st="10" end="10"/>
                                            </p:txEl>
                                          </p:spTgt>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0">
                                            <p:txEl>
                                              <p:pRg st="10" end="10"/>
                                            </p:txEl>
                                          </p:spTgt>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0">
                                            <p:txEl>
                                              <p:pRg st="11" end="11"/>
                                            </p:txEl>
                                          </p:spTgt>
                                        </p:tgtEl>
                                        <p:attrNameLst>
                                          <p:attrName>style.visibility</p:attrName>
                                        </p:attrNameLst>
                                      </p:cBhvr>
                                      <p:to>
                                        <p:strVal val="visible"/>
                                      </p:to>
                                    </p:set>
                                    <p:animEffect transition="in" filter="fade">
                                      <p:cBhvr>
                                        <p:cTn id="156" dur="1000"/>
                                        <p:tgtEl>
                                          <p:spTgt spid="10">
                                            <p:txEl>
                                              <p:pRg st="11" end="11"/>
                                            </p:txEl>
                                          </p:spTgt>
                                        </p:tgtEl>
                                      </p:cBhvr>
                                    </p:animEffect>
                                    <p:anim calcmode="lin" valueType="num">
                                      <p:cBhvr>
                                        <p:cTn id="157" dur="1000" fill="hold"/>
                                        <p:tgtEl>
                                          <p:spTgt spid="10">
                                            <p:txEl>
                                              <p:pRg st="11" end="11"/>
                                            </p:txEl>
                                          </p:spTgt>
                                        </p:tgtEl>
                                        <p:attrNameLst>
                                          <p:attrName>ppt_x</p:attrName>
                                        </p:attrNameLst>
                                      </p:cBhvr>
                                      <p:tavLst>
                                        <p:tav tm="0">
                                          <p:val>
                                            <p:strVal val="#ppt_x"/>
                                          </p:val>
                                        </p:tav>
                                        <p:tav tm="100000">
                                          <p:val>
                                            <p:strVal val="#ppt_x"/>
                                          </p:val>
                                        </p:tav>
                                      </p:tavLst>
                                    </p:anim>
                                    <p:anim calcmode="lin" valueType="num">
                                      <p:cBhvr>
                                        <p:cTn id="158" dur="900" decel="100000" fill="hold"/>
                                        <p:tgtEl>
                                          <p:spTgt spid="10">
                                            <p:txEl>
                                              <p:pRg st="11" end="11"/>
                                            </p:txEl>
                                          </p:spTgt>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0">
                                            <p:txEl>
                                              <p:pRg st="11" end="11"/>
                                            </p:txEl>
                                          </p:spTgt>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0">
                                            <p:txEl>
                                              <p:pRg st="12" end="12"/>
                                            </p:txEl>
                                          </p:spTgt>
                                        </p:tgtEl>
                                        <p:attrNameLst>
                                          <p:attrName>style.visibility</p:attrName>
                                        </p:attrNameLst>
                                      </p:cBhvr>
                                      <p:to>
                                        <p:strVal val="visible"/>
                                      </p:to>
                                    </p:set>
                                    <p:animEffect transition="in" filter="fade">
                                      <p:cBhvr>
                                        <p:cTn id="162" dur="1000"/>
                                        <p:tgtEl>
                                          <p:spTgt spid="10">
                                            <p:txEl>
                                              <p:pRg st="12" end="12"/>
                                            </p:txEl>
                                          </p:spTgt>
                                        </p:tgtEl>
                                      </p:cBhvr>
                                    </p:animEffect>
                                    <p:anim calcmode="lin" valueType="num">
                                      <p:cBhvr>
                                        <p:cTn id="163" dur="1000" fill="hold"/>
                                        <p:tgtEl>
                                          <p:spTgt spid="10">
                                            <p:txEl>
                                              <p:pRg st="12" end="12"/>
                                            </p:txEl>
                                          </p:spTgt>
                                        </p:tgtEl>
                                        <p:attrNameLst>
                                          <p:attrName>ppt_x</p:attrName>
                                        </p:attrNameLst>
                                      </p:cBhvr>
                                      <p:tavLst>
                                        <p:tav tm="0">
                                          <p:val>
                                            <p:strVal val="#ppt_x"/>
                                          </p:val>
                                        </p:tav>
                                        <p:tav tm="100000">
                                          <p:val>
                                            <p:strVal val="#ppt_x"/>
                                          </p:val>
                                        </p:tav>
                                      </p:tavLst>
                                    </p:anim>
                                    <p:anim calcmode="lin" valueType="num">
                                      <p:cBhvr>
                                        <p:cTn id="164" dur="900" decel="100000" fill="hold"/>
                                        <p:tgtEl>
                                          <p:spTgt spid="10">
                                            <p:txEl>
                                              <p:pRg st="12" end="12"/>
                                            </p:txEl>
                                          </p:spTgt>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0">
                                            <p:txEl>
                                              <p:pRg st="12" end="12"/>
                                            </p:txEl>
                                          </p:spTgt>
                                        </p:tgtEl>
                                        <p:attrNameLst>
                                          <p:attrName>ppt_y</p:attrName>
                                        </p:attrNameLst>
                                      </p:cBhvr>
                                      <p:tavLst>
                                        <p:tav tm="0">
                                          <p:val>
                                            <p:strVal val="#ppt_y-.03"/>
                                          </p:val>
                                        </p:tav>
                                        <p:tav tm="100000">
                                          <p:val>
                                            <p:strVal val="#ppt_y"/>
                                          </p:val>
                                        </p:tav>
                                      </p:tavLst>
                                    </p:anim>
                                  </p:childTnLst>
                                </p:cTn>
                              </p:par>
                              <p:par>
                                <p:cTn id="166" presetID="50" presetClass="entr" presetSubtype="0" decel="100000" fill="hold" grpId="0" nodeType="withEffect">
                                  <p:stCondLst>
                                    <p:cond delay="0"/>
                                  </p:stCondLst>
                                  <p:childTnLst>
                                    <p:set>
                                      <p:cBhvr>
                                        <p:cTn id="167" dur="1" fill="hold">
                                          <p:stCondLst>
                                            <p:cond delay="0"/>
                                          </p:stCondLst>
                                        </p:cTn>
                                        <p:tgtEl>
                                          <p:spTgt spid="9"/>
                                        </p:tgtEl>
                                        <p:attrNameLst>
                                          <p:attrName>style.visibility</p:attrName>
                                        </p:attrNameLst>
                                      </p:cBhvr>
                                      <p:to>
                                        <p:strVal val="visible"/>
                                      </p:to>
                                    </p:set>
                                    <p:anim calcmode="lin" valueType="num">
                                      <p:cBhvr>
                                        <p:cTn id="168" dur="1000" fill="hold"/>
                                        <p:tgtEl>
                                          <p:spTgt spid="9"/>
                                        </p:tgtEl>
                                        <p:attrNameLst>
                                          <p:attrName>ppt_w</p:attrName>
                                        </p:attrNameLst>
                                      </p:cBhvr>
                                      <p:tavLst>
                                        <p:tav tm="0">
                                          <p:val>
                                            <p:strVal val="#ppt_w+.3"/>
                                          </p:val>
                                        </p:tav>
                                        <p:tav tm="100000">
                                          <p:val>
                                            <p:strVal val="#ppt_w"/>
                                          </p:val>
                                        </p:tav>
                                      </p:tavLst>
                                    </p:anim>
                                    <p:anim calcmode="lin" valueType="num">
                                      <p:cBhvr>
                                        <p:cTn id="169" dur="1000" fill="hold"/>
                                        <p:tgtEl>
                                          <p:spTgt spid="9"/>
                                        </p:tgtEl>
                                        <p:attrNameLst>
                                          <p:attrName>ppt_h</p:attrName>
                                        </p:attrNameLst>
                                      </p:cBhvr>
                                      <p:tavLst>
                                        <p:tav tm="0">
                                          <p:val>
                                            <p:strVal val="#ppt_h"/>
                                          </p:val>
                                        </p:tav>
                                        <p:tav tm="100000">
                                          <p:val>
                                            <p:strVal val="#ppt_h"/>
                                          </p:val>
                                        </p:tav>
                                      </p:tavLst>
                                    </p:anim>
                                    <p:animEffect transition="in" filter="fade">
                                      <p:cBhvr>
                                        <p:cTn id="17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9" grpId="0"/>
      <p:bldP spid="10"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600200" y="609600"/>
            <a:ext cx="5943600" cy="631825"/>
          </a:xfrm>
          <a:prstGeom prst="rect">
            <a:avLst/>
          </a:prstGeom>
          <a:ln>
            <a:noFill/>
          </a:ln>
          <a:effectLst/>
        </p:spPr>
        <p:txBody>
          <a:bodyPr vert="horz" lIns="91440" tIns="45720" rIns="91440" bIns="45720" rtlCol="0" anchor="ctr">
            <a:normAutofit/>
          </a:bodyPr>
          <a:lstStyle/>
          <a:p>
            <a:pPr lvl="0" algn="ctr">
              <a:spcBef>
                <a:spcPct val="0"/>
              </a:spcBef>
              <a:defRPr/>
            </a:pPr>
            <a:r>
              <a:rPr lang="en-US" sz="2400" dirty="0" smtClean="0">
                <a:solidFill>
                  <a:schemeClr val="accent5">
                    <a:lumMod val="50000"/>
                  </a:schemeClr>
                </a:solidFill>
                <a:latin typeface="Arial Black" pitchFamily="34" charset="0"/>
                <a:ea typeface="+mj-ea"/>
                <a:cs typeface="Aharoni" pitchFamily="2" charset="-79"/>
              </a:rPr>
              <a:t>Our Clients believe in us</a:t>
            </a:r>
            <a:endParaRPr kumimoji="0" lang="en-US" sz="2400" b="0" i="0" u="none" strike="noStrike" kern="1200" cap="none" spc="0" normalizeH="0" baseline="0" noProof="0" dirty="0" smtClean="0">
              <a:ln>
                <a:noFill/>
              </a:ln>
              <a:solidFill>
                <a:schemeClr val="accent5">
                  <a:lumMod val="50000"/>
                </a:schemeClr>
              </a:solidFill>
              <a:effectLst/>
              <a:uLnTx/>
              <a:uFillTx/>
              <a:latin typeface="Arial Black" pitchFamily="34" charset="0"/>
              <a:ea typeface="+mj-ea"/>
              <a:cs typeface="Aharoni" pitchFamily="2" charset="-79"/>
            </a:endParaRPr>
          </a:p>
        </p:txBody>
      </p:sp>
      <p:sp>
        <p:nvSpPr>
          <p:cNvPr id="5" name="Content Placeholder 2"/>
          <p:cNvSpPr txBox="1">
            <a:spLocks/>
          </p:cNvSpPr>
          <p:nvPr/>
        </p:nvSpPr>
        <p:spPr>
          <a:xfrm>
            <a:off x="685800" y="1210992"/>
            <a:ext cx="4953000" cy="5037408"/>
          </a:xfrm>
          <a:prstGeom prst="rect">
            <a:avLst/>
          </a:prstGeom>
        </p:spPr>
        <p:txBody>
          <a:bodyPr vert="horz" lIns="91440" tIns="45720" rIns="91440" bIns="45720" rtlCol="0">
            <a:normAutofit/>
          </a:bodyPr>
          <a:lstStyle/>
          <a:p>
            <a:pPr marL="342900" indent="-342900">
              <a:spcBef>
                <a:spcPct val="20000"/>
              </a:spcBef>
              <a:buClr>
                <a:schemeClr val="accent5">
                  <a:lumMod val="50000"/>
                </a:schemeClr>
              </a:buClr>
              <a:buFont typeface="Wingdings" pitchFamily="2" charset="2"/>
              <a:buChar char="q"/>
            </a:pPr>
            <a:r>
              <a:rPr lang="en-US" sz="2000" dirty="0" smtClean="0">
                <a:latin typeface="Arial" pitchFamily="34" charset="0"/>
                <a:cs typeface="Arial" pitchFamily="34" charset="0"/>
              </a:rPr>
              <a:t>Mother Dairy (Calcutta) </a:t>
            </a:r>
            <a:r>
              <a:rPr lang="en-US" sz="2000" dirty="0" err="1" smtClean="0">
                <a:latin typeface="Arial" pitchFamily="34" charset="0"/>
                <a:cs typeface="Arial" pitchFamily="34" charset="0"/>
              </a:rPr>
              <a:t>Dankuni</a:t>
            </a:r>
            <a:endParaRPr lang="en-US" sz="2000" dirty="0" smtClean="0">
              <a:latin typeface="Arial" pitchFamily="34" charset="0"/>
              <a:cs typeface="Arial" pitchFamily="34" charset="0"/>
            </a:endParaRPr>
          </a:p>
          <a:p>
            <a:pPr marL="342900" indent="-342900">
              <a:spcBef>
                <a:spcPct val="20000"/>
              </a:spcBef>
              <a:buClr>
                <a:schemeClr val="accent5">
                  <a:lumMod val="50000"/>
                </a:schemeClr>
              </a:buClr>
              <a:buFont typeface="Wingdings" pitchFamily="2" charset="2"/>
              <a:buChar char="q"/>
            </a:pPr>
            <a:r>
              <a:rPr lang="en-US" sz="2000" dirty="0" err="1" smtClean="0">
                <a:latin typeface="Arial" pitchFamily="34" charset="0"/>
                <a:cs typeface="Arial" pitchFamily="34" charset="0"/>
              </a:rPr>
              <a:t>Khaitan</a:t>
            </a:r>
            <a:r>
              <a:rPr lang="en-US" sz="2000" dirty="0" smtClean="0">
                <a:latin typeface="Arial" pitchFamily="34" charset="0"/>
                <a:cs typeface="Arial" pitchFamily="34" charset="0"/>
              </a:rPr>
              <a:t> (India) Ltd. Nadia</a:t>
            </a:r>
          </a:p>
          <a:p>
            <a:pPr marL="342900" indent="-342900">
              <a:spcBef>
                <a:spcPct val="20000"/>
              </a:spcBef>
              <a:buClr>
                <a:schemeClr val="accent5">
                  <a:lumMod val="50000"/>
                </a:schemeClr>
              </a:buClr>
              <a:buFont typeface="Wingdings" pitchFamily="2" charset="2"/>
              <a:buChar char="q"/>
            </a:pPr>
            <a:r>
              <a:rPr lang="en-US" sz="2000" dirty="0" err="1" smtClean="0">
                <a:latin typeface="Arial" pitchFamily="34" charset="0"/>
                <a:cs typeface="Arial" pitchFamily="34" charset="0"/>
              </a:rPr>
              <a:t>M.P.Giychem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lndustriesLtd</a:t>
            </a:r>
            <a:r>
              <a:rPr lang="en-US" sz="2000" dirty="0" smtClean="0">
                <a:latin typeface="Arial" pitchFamily="34" charset="0"/>
                <a:cs typeface="Arial" pitchFamily="34" charset="0"/>
              </a:rPr>
              <a:t>.(RANCHI)</a:t>
            </a: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r>
              <a:rPr kumimoji="0" lang="en-US" sz="2000" i="0" u="none" strike="noStrike" kern="1200" cap="none" spc="0" normalizeH="0" baseline="0" noProof="0" dirty="0" err="1" smtClean="0">
                <a:ln>
                  <a:noFill/>
                </a:ln>
                <a:solidFill>
                  <a:schemeClr val="tx1"/>
                </a:solidFill>
                <a:effectLst/>
                <a:uLnTx/>
                <a:uFillTx/>
                <a:latin typeface="Arial" pitchFamily="34" charset="0"/>
                <a:cs typeface="Arial" pitchFamily="34" charset="0"/>
              </a:rPr>
              <a:t>Essar</a:t>
            </a:r>
            <a:r>
              <a:rPr kumimoji="0" lang="en-US" sz="2000" i="0" u="none" strike="noStrike" kern="1200" cap="none" spc="0" normalizeH="0" baseline="0" noProof="0" dirty="0" smtClean="0">
                <a:ln>
                  <a:noFill/>
                </a:ln>
                <a:solidFill>
                  <a:schemeClr val="tx1"/>
                </a:solidFill>
                <a:effectLst/>
                <a:uLnTx/>
                <a:uFillTx/>
                <a:latin typeface="Arial" pitchFamily="34" charset="0"/>
                <a:cs typeface="Arial" pitchFamily="34" charset="0"/>
              </a:rPr>
              <a:t> Oil Ltd.</a:t>
            </a:r>
          </a:p>
          <a:p>
            <a:pPr marL="342900" indent="-342900">
              <a:spcBef>
                <a:spcPct val="20000"/>
              </a:spcBef>
              <a:buClr>
                <a:schemeClr val="accent5">
                  <a:lumMod val="50000"/>
                </a:schemeClr>
              </a:buClr>
              <a:buFont typeface="Wingdings" pitchFamily="2" charset="2"/>
              <a:buChar char="q"/>
            </a:pPr>
            <a:r>
              <a:rPr lang="en-US" sz="2000" dirty="0" smtClean="0">
                <a:latin typeface="Arial" pitchFamily="34" charset="0"/>
                <a:cs typeface="Arial" pitchFamily="34" charset="0"/>
              </a:rPr>
              <a:t>United Storage &amp; Tank Terminal Ltd.</a:t>
            </a:r>
          </a:p>
          <a:p>
            <a:pPr marL="342900" indent="-342900">
              <a:spcBef>
                <a:spcPct val="20000"/>
              </a:spcBef>
              <a:buClr>
                <a:schemeClr val="accent5">
                  <a:lumMod val="50000"/>
                </a:schemeClr>
              </a:buClr>
              <a:buFont typeface="Wingdings" pitchFamily="2" charset="2"/>
              <a:buChar char="q"/>
            </a:pPr>
            <a:r>
              <a:rPr lang="en-US" sz="2000" dirty="0" err="1" smtClean="0">
                <a:latin typeface="Arial" pitchFamily="34" charset="0"/>
                <a:cs typeface="Arial" pitchFamily="34" charset="0"/>
              </a:rPr>
              <a:t>Dhara</a:t>
            </a:r>
            <a:r>
              <a:rPr lang="en-US" sz="2000" dirty="0" smtClean="0">
                <a:latin typeface="Arial" pitchFamily="34" charset="0"/>
                <a:cs typeface="Arial" pitchFamily="34" charset="0"/>
              </a:rPr>
              <a:t> Vegetable Oil Food Co. Ltd.</a:t>
            </a:r>
          </a:p>
          <a:p>
            <a:pPr marL="342900" indent="-342900">
              <a:spcBef>
                <a:spcPct val="20000"/>
              </a:spcBef>
              <a:buClr>
                <a:schemeClr val="accent5">
                  <a:lumMod val="50000"/>
                </a:schemeClr>
              </a:buClr>
              <a:buFont typeface="Wingdings" pitchFamily="2" charset="2"/>
              <a:buChar char="q"/>
            </a:pPr>
            <a:r>
              <a:rPr lang="en-US" sz="2000" dirty="0" smtClean="0">
                <a:latin typeface="Arial" pitchFamily="34" charset="0"/>
                <a:cs typeface="Arial" pitchFamily="34" charset="0"/>
              </a:rPr>
              <a:t>Ajanta Bottles &amp; Blenders Pvt. Ltd.</a:t>
            </a:r>
          </a:p>
          <a:p>
            <a:pPr marL="342900" indent="-342900">
              <a:spcBef>
                <a:spcPct val="20000"/>
              </a:spcBef>
              <a:buClr>
                <a:schemeClr val="accent5">
                  <a:lumMod val="50000"/>
                </a:schemeClr>
              </a:buClr>
              <a:buFont typeface="Wingdings" pitchFamily="2" charset="2"/>
              <a:buChar char="q"/>
            </a:pPr>
            <a:r>
              <a:rPr lang="en-US" sz="2000" dirty="0" smtClean="0">
                <a:latin typeface="Arial" pitchFamily="34" charset="0"/>
                <a:cs typeface="Arial" pitchFamily="34" charset="0"/>
              </a:rPr>
              <a:t>Tata Chemicals Co. Ltd.</a:t>
            </a:r>
          </a:p>
          <a:p>
            <a:pPr marL="342900" indent="-342900">
              <a:spcBef>
                <a:spcPct val="20000"/>
              </a:spcBef>
              <a:buClr>
                <a:schemeClr val="accent5">
                  <a:lumMod val="50000"/>
                </a:schemeClr>
              </a:buClr>
              <a:buFont typeface="Wingdings" pitchFamily="2" charset="2"/>
              <a:buChar char="q"/>
            </a:pPr>
            <a:r>
              <a:rPr lang="en-US" sz="2000" dirty="0" err="1" smtClean="0">
                <a:latin typeface="Arial" pitchFamily="34" charset="0"/>
                <a:cs typeface="Arial" pitchFamily="34" charset="0"/>
              </a:rPr>
              <a:t>Vedant</a:t>
            </a:r>
            <a:r>
              <a:rPr lang="en-US" sz="2000" dirty="0" smtClean="0">
                <a:latin typeface="Arial" pitchFamily="34" charset="0"/>
                <a:cs typeface="Arial" pitchFamily="34" charset="0"/>
              </a:rPr>
              <a:t> Aluminum Ltd.</a:t>
            </a:r>
          </a:p>
          <a:p>
            <a:pPr marL="342900" indent="-342900">
              <a:spcBef>
                <a:spcPct val="20000"/>
              </a:spcBef>
              <a:buClr>
                <a:schemeClr val="accent5">
                  <a:lumMod val="50000"/>
                </a:schemeClr>
              </a:buClr>
              <a:buFont typeface="Wingdings" pitchFamily="2" charset="2"/>
              <a:buChar char="q"/>
            </a:pPr>
            <a:r>
              <a:rPr lang="en-US" sz="2000" dirty="0" err="1" smtClean="0">
                <a:latin typeface="Arial" pitchFamily="34" charset="0"/>
                <a:cs typeface="Arial" pitchFamily="34" charset="0"/>
              </a:rPr>
              <a:t>Emmai</a:t>
            </a:r>
            <a:r>
              <a:rPr lang="en-US" sz="2000" dirty="0" smtClean="0">
                <a:latin typeface="Arial" pitchFamily="34" charset="0"/>
                <a:cs typeface="Arial" pitchFamily="34" charset="0"/>
              </a:rPr>
              <a:t> Limited.</a:t>
            </a:r>
          </a:p>
          <a:p>
            <a:pPr marL="342900" indent="-342900">
              <a:spcBef>
                <a:spcPct val="20000"/>
              </a:spcBef>
              <a:buClr>
                <a:schemeClr val="accent5">
                  <a:lumMod val="50000"/>
                </a:schemeClr>
              </a:buClr>
              <a:buFont typeface="Wingdings" pitchFamily="2" charset="2"/>
              <a:buChar char="q"/>
            </a:pPr>
            <a:r>
              <a:rPr lang="en-US" sz="2000" dirty="0" err="1" smtClean="0">
                <a:latin typeface="Arial" pitchFamily="34" charset="0"/>
                <a:cs typeface="Arial" pitchFamily="34" charset="0"/>
              </a:rPr>
              <a:t>Mistubishi</a:t>
            </a:r>
            <a:r>
              <a:rPr lang="en-US" sz="2000" dirty="0" smtClean="0">
                <a:latin typeface="Arial" pitchFamily="34" charset="0"/>
                <a:cs typeface="Arial" pitchFamily="34" charset="0"/>
              </a:rPr>
              <a:t> Co. Ltd.</a:t>
            </a:r>
          </a:p>
          <a:p>
            <a:pPr marL="342900" indent="-342900">
              <a:spcBef>
                <a:spcPct val="20000"/>
              </a:spcBef>
              <a:buClr>
                <a:schemeClr val="accent5">
                  <a:lumMod val="50000"/>
                </a:schemeClr>
              </a:buClr>
              <a:buFont typeface="Wingdings" pitchFamily="2" charset="2"/>
              <a:buChar char="q"/>
            </a:pPr>
            <a:r>
              <a:rPr lang="en-US" sz="2000" dirty="0" err="1" smtClean="0">
                <a:latin typeface="Arial" pitchFamily="34" charset="0"/>
                <a:cs typeface="Arial" pitchFamily="34" charset="0"/>
              </a:rPr>
              <a:t>Balmer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Lawaries</a:t>
            </a:r>
            <a:r>
              <a:rPr lang="en-US" sz="2000" dirty="0" smtClean="0">
                <a:latin typeface="Arial" pitchFamily="34" charset="0"/>
                <a:cs typeface="Arial" pitchFamily="34" charset="0"/>
              </a:rPr>
              <a:t> &amp; Co. Ltd.</a:t>
            </a:r>
          </a:p>
          <a:p>
            <a:pPr marL="342900" indent="-342900">
              <a:spcBef>
                <a:spcPct val="20000"/>
              </a:spcBef>
              <a:buClr>
                <a:schemeClr val="accent5">
                  <a:lumMod val="50000"/>
                </a:schemeClr>
              </a:buClr>
              <a:buFont typeface="Wingdings" pitchFamily="2" charset="2"/>
              <a:buChar char="q"/>
            </a:pPr>
            <a:r>
              <a:rPr lang="en-US" sz="2000" dirty="0" smtClean="0">
                <a:latin typeface="Arial" pitchFamily="34" charset="0"/>
                <a:cs typeface="Arial" pitchFamily="34" charset="0"/>
              </a:rPr>
              <a:t>Vijay Tank &amp; Vessels Ltd. </a:t>
            </a:r>
            <a:r>
              <a:rPr lang="en-US" sz="2000" dirty="0" err="1" smtClean="0">
                <a:latin typeface="Arial" pitchFamily="34" charset="0"/>
                <a:cs typeface="Arial" pitchFamily="34" charset="0"/>
              </a:rPr>
              <a:t>Gujrat</a:t>
            </a:r>
            <a:endParaRPr lang="en-US" sz="2000" dirty="0" smtClean="0">
              <a:latin typeface="Arial" pitchFamily="34" charset="0"/>
              <a:cs typeface="Arial" pitchFamily="34" charset="0"/>
            </a:endParaRPr>
          </a:p>
          <a:p>
            <a:pPr marL="342900" indent="-342900">
              <a:spcBef>
                <a:spcPct val="20000"/>
              </a:spcBef>
              <a:buClr>
                <a:schemeClr val="accent5">
                  <a:lumMod val="50000"/>
                </a:schemeClr>
              </a:buClr>
            </a:pPr>
            <a:endParaRPr lang="en-US" sz="2000" dirty="0" smtClean="0"/>
          </a:p>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endParaRPr kumimoji="0" lang="en-US" sz="20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endParaRPr kumimoji="0" lang="en-US" sz="200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6" name="Content Placeholder 2"/>
          <p:cNvSpPr txBox="1">
            <a:spLocks/>
          </p:cNvSpPr>
          <p:nvPr/>
        </p:nvSpPr>
        <p:spPr>
          <a:xfrm>
            <a:off x="5334000" y="1219200"/>
            <a:ext cx="3810000" cy="45259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r>
              <a:rPr kumimoji="0" lang="en-US" sz="2000" i="0" u="none" strike="noStrike" kern="1200" cap="none" spc="0" normalizeH="0" baseline="0" noProof="0" dirty="0" smtClean="0">
                <a:ln>
                  <a:noFill/>
                </a:ln>
                <a:solidFill>
                  <a:schemeClr val="tx1"/>
                </a:solidFill>
                <a:effectLst/>
                <a:uLnTx/>
                <a:uFillTx/>
                <a:latin typeface="Arial" pitchFamily="34" charset="0"/>
                <a:cs typeface="Arial" pitchFamily="34" charset="0"/>
              </a:rPr>
              <a:t>IFB Agro industries</a:t>
            </a:r>
          </a:p>
          <a:p>
            <a:pPr marL="342900" indent="-342900">
              <a:spcBef>
                <a:spcPct val="20000"/>
              </a:spcBef>
              <a:buClr>
                <a:schemeClr val="accent5">
                  <a:lumMod val="50000"/>
                </a:schemeClr>
              </a:buClr>
              <a:buFont typeface="Wingdings" pitchFamily="2" charset="2"/>
              <a:buChar char="q"/>
              <a:defRPr/>
            </a:pPr>
            <a:r>
              <a:rPr lang="en-US" sz="2000" dirty="0" smtClean="0">
                <a:latin typeface="Arial" pitchFamily="34" charset="0"/>
                <a:cs typeface="Arial" pitchFamily="34" charset="0"/>
              </a:rPr>
              <a:t>Indus Project Ltd. </a:t>
            </a:r>
            <a:r>
              <a:rPr lang="en-US" sz="2000" dirty="0" err="1" smtClean="0">
                <a:latin typeface="Arial" pitchFamily="34" charset="0"/>
                <a:cs typeface="Arial" pitchFamily="34" charset="0"/>
              </a:rPr>
              <a:t>Haldia</a:t>
            </a:r>
            <a:endParaRPr lang="en-US" sz="2000" dirty="0" smtClean="0">
              <a:latin typeface="Arial" pitchFamily="34" charset="0"/>
              <a:cs typeface="Arial" pitchFamily="34" charset="0"/>
            </a:endParaRPr>
          </a:p>
          <a:p>
            <a:pPr marL="342900" indent="-342900">
              <a:spcBef>
                <a:spcPct val="20000"/>
              </a:spcBef>
              <a:buClr>
                <a:schemeClr val="accent5">
                  <a:lumMod val="50000"/>
                </a:schemeClr>
              </a:buClr>
              <a:buFont typeface="Wingdings" pitchFamily="2" charset="2"/>
              <a:buChar char="q"/>
              <a:defRPr/>
            </a:pPr>
            <a:r>
              <a:rPr lang="en-US" sz="2000" dirty="0" smtClean="0">
                <a:latin typeface="Arial" pitchFamily="34" charset="0"/>
                <a:cs typeface="Arial" pitchFamily="34" charset="0"/>
              </a:rPr>
              <a:t>Radiant Manufacturers Pvt. Ltd.</a:t>
            </a:r>
          </a:p>
          <a:p>
            <a:pPr marL="342900" indent="-342900">
              <a:spcBef>
                <a:spcPct val="20000"/>
              </a:spcBef>
              <a:buClr>
                <a:schemeClr val="accent5">
                  <a:lumMod val="50000"/>
                </a:schemeClr>
              </a:buClr>
              <a:buFont typeface="Wingdings" pitchFamily="2" charset="2"/>
              <a:buChar char="q"/>
              <a:defRPr/>
            </a:pPr>
            <a:r>
              <a:rPr lang="en-US" sz="2000" dirty="0" smtClean="0">
                <a:latin typeface="Arial" pitchFamily="34" charset="0"/>
                <a:cs typeface="Arial" pitchFamily="34" charset="0"/>
              </a:rPr>
              <a:t>Hi-Tech Carbon. </a:t>
            </a:r>
            <a:r>
              <a:rPr lang="en-US" sz="2000" dirty="0" err="1" smtClean="0">
                <a:latin typeface="Arial" pitchFamily="34" charset="0"/>
                <a:cs typeface="Arial" pitchFamily="34" charset="0"/>
              </a:rPr>
              <a:t>Haldia</a:t>
            </a:r>
            <a:endParaRPr lang="en-US" sz="2000" dirty="0" smtClean="0">
              <a:latin typeface="Arial" pitchFamily="34" charset="0"/>
              <a:cs typeface="Arial" pitchFamily="34" charset="0"/>
            </a:endParaRPr>
          </a:p>
          <a:p>
            <a:pPr marL="342900" indent="-342900">
              <a:spcBef>
                <a:spcPct val="20000"/>
              </a:spcBef>
              <a:buClr>
                <a:schemeClr val="accent5">
                  <a:lumMod val="50000"/>
                </a:schemeClr>
              </a:buClr>
              <a:buFont typeface="Wingdings" pitchFamily="2" charset="2"/>
              <a:buChar char="q"/>
              <a:defRPr/>
            </a:pPr>
            <a:r>
              <a:rPr lang="en-US" sz="2000" dirty="0" smtClean="0">
                <a:latin typeface="Arial" pitchFamily="34" charset="0"/>
                <a:cs typeface="Arial" pitchFamily="34" charset="0"/>
              </a:rPr>
              <a:t>S.K. Oil &amp; Co. Ltd.</a:t>
            </a:r>
          </a:p>
          <a:p>
            <a:pPr marL="342900" indent="-342900">
              <a:spcBef>
                <a:spcPct val="20000"/>
              </a:spcBef>
              <a:buClr>
                <a:schemeClr val="accent5">
                  <a:lumMod val="50000"/>
                </a:schemeClr>
              </a:buClr>
              <a:buFont typeface="Wingdings" pitchFamily="2" charset="2"/>
              <a:buChar char="q"/>
              <a:defRPr/>
            </a:pPr>
            <a:r>
              <a:rPr lang="en-US" sz="2000" dirty="0" smtClean="0">
                <a:latin typeface="Arial" pitchFamily="34" charset="0"/>
                <a:cs typeface="Arial" pitchFamily="34" charset="0"/>
              </a:rPr>
              <a:t>Cheviot CO. Ltd. Budge Budge</a:t>
            </a:r>
          </a:p>
          <a:p>
            <a:pPr marL="342900" indent="-342900">
              <a:spcBef>
                <a:spcPct val="20000"/>
              </a:spcBef>
              <a:buClr>
                <a:schemeClr val="accent5">
                  <a:lumMod val="50000"/>
                </a:schemeClr>
              </a:buClr>
              <a:buFont typeface="Wingdings" pitchFamily="2" charset="2"/>
              <a:buChar char="q"/>
              <a:defRPr/>
            </a:pPr>
            <a:r>
              <a:rPr lang="en-US" sz="2000" dirty="0" smtClean="0">
                <a:latin typeface="Arial" pitchFamily="34" charset="0"/>
                <a:cs typeface="Arial" pitchFamily="34" charset="0"/>
              </a:rPr>
              <a:t>Indian Oil Corp Ltd. N.J.P</a:t>
            </a:r>
          </a:p>
          <a:p>
            <a:pPr marL="342900" indent="-342900">
              <a:spcBef>
                <a:spcPct val="20000"/>
              </a:spcBef>
              <a:buClr>
                <a:schemeClr val="accent5">
                  <a:lumMod val="50000"/>
                </a:schemeClr>
              </a:buClr>
              <a:buFont typeface="Wingdings" pitchFamily="2" charset="2"/>
              <a:buChar char="q"/>
              <a:defRPr/>
            </a:pPr>
            <a:r>
              <a:rPr lang="en-US" sz="2000" dirty="0" err="1" smtClean="0">
                <a:latin typeface="Arial" pitchFamily="34" charset="0"/>
                <a:cs typeface="Arial" pitchFamily="34" charset="0"/>
              </a:rPr>
              <a:t>Bokaro</a:t>
            </a:r>
            <a:r>
              <a:rPr lang="en-US" sz="2000" dirty="0" smtClean="0">
                <a:latin typeface="Arial" pitchFamily="34" charset="0"/>
                <a:cs typeface="Arial" pitchFamily="34" charset="0"/>
              </a:rPr>
              <a:t> Steel Plant Steel City. Jharkhand</a:t>
            </a:r>
          </a:p>
          <a:p>
            <a:pPr marL="342900" indent="-342900">
              <a:spcBef>
                <a:spcPct val="20000"/>
              </a:spcBef>
              <a:buClr>
                <a:schemeClr val="accent5">
                  <a:lumMod val="50000"/>
                </a:schemeClr>
              </a:buClr>
              <a:buFont typeface="Wingdings" pitchFamily="2" charset="2"/>
              <a:buChar char="q"/>
              <a:defRPr/>
            </a:pPr>
            <a:r>
              <a:rPr lang="en-US" sz="2000" dirty="0" err="1" smtClean="0">
                <a:latin typeface="Arial" pitchFamily="34" charset="0"/>
                <a:cs typeface="Arial" pitchFamily="34" charset="0"/>
              </a:rPr>
              <a:t>Jindal</a:t>
            </a:r>
            <a:r>
              <a:rPr lang="en-US" sz="2000" dirty="0" smtClean="0">
                <a:latin typeface="Arial" pitchFamily="34" charset="0"/>
                <a:cs typeface="Arial" pitchFamily="34" charset="0"/>
              </a:rPr>
              <a:t> Steel &amp; Power Ltd. </a:t>
            </a:r>
            <a:r>
              <a:rPr lang="en-US" sz="2000" dirty="0" err="1" smtClean="0">
                <a:latin typeface="Arial" pitchFamily="34" charset="0"/>
                <a:cs typeface="Arial" pitchFamily="34" charset="0"/>
              </a:rPr>
              <a:t>Chattishgarh</a:t>
            </a:r>
            <a:endParaRPr lang="en-US" sz="2000" dirty="0" smtClean="0">
              <a:latin typeface="Arial" pitchFamily="34" charset="0"/>
              <a:cs typeface="Arial" pitchFamily="34" charset="0"/>
            </a:endParaRPr>
          </a:p>
          <a:p>
            <a:pPr marL="342900" indent="-342900">
              <a:spcBef>
                <a:spcPct val="20000"/>
              </a:spcBef>
              <a:buClr>
                <a:schemeClr val="accent5">
                  <a:lumMod val="50000"/>
                </a:schemeClr>
              </a:buClr>
              <a:buFont typeface="Wingdings" pitchFamily="2" charset="2"/>
              <a:buChar char="q"/>
              <a:defRPr/>
            </a:pPr>
            <a:r>
              <a:rPr lang="en-US" sz="2000" dirty="0" smtClean="0">
                <a:latin typeface="Arial" pitchFamily="34" charset="0"/>
                <a:cs typeface="Arial" pitchFamily="34" charset="0"/>
              </a:rPr>
              <a:t>M. K. Roy &amp; Bros. Project Ltd.</a:t>
            </a:r>
          </a:p>
          <a:p>
            <a:pPr marL="342900" indent="-342900">
              <a:spcBef>
                <a:spcPct val="20000"/>
              </a:spcBef>
              <a:buClr>
                <a:schemeClr val="accent5">
                  <a:lumMod val="50000"/>
                </a:schemeClr>
              </a:buClr>
              <a:defRPr/>
            </a:pPr>
            <a:endParaRPr lang="en-US" sz="2000" dirty="0" smtClean="0"/>
          </a:p>
          <a:p>
            <a:pPr marL="342900" marR="0" lvl="0" indent="-342900" algn="l" defTabSz="914400" rtl="0" eaLnBrk="1" fontAlgn="auto" latinLnBrk="0" hangingPunct="1">
              <a:lnSpc>
                <a:spcPct val="100000"/>
              </a:lnSpc>
              <a:spcBef>
                <a:spcPct val="20000"/>
              </a:spcBef>
              <a:spcAft>
                <a:spcPts val="0"/>
              </a:spcAft>
              <a:buClr>
                <a:schemeClr val="accent5">
                  <a:lumMod val="50000"/>
                </a:schemeClr>
              </a:buClr>
              <a:buSzTx/>
              <a:buFont typeface="Wingdings" pitchFamily="2" charset="2"/>
              <a:buChar char="q"/>
              <a:tabLst/>
              <a:defRPr/>
            </a:pPr>
            <a:endParaRPr kumimoji="0" lang="en-US"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7" name="TextBox 6"/>
          <p:cNvSpPr txBox="1"/>
          <p:nvPr/>
        </p:nvSpPr>
        <p:spPr>
          <a:xfrm>
            <a:off x="6477000" y="5695890"/>
            <a:ext cx="3200400" cy="400110"/>
          </a:xfrm>
          <a:prstGeom prst="rect">
            <a:avLst/>
          </a:prstGeom>
          <a:noFill/>
        </p:spPr>
        <p:txBody>
          <a:bodyPr wrap="square" rtlCol="0">
            <a:spAutoFit/>
          </a:bodyPr>
          <a:lstStyle/>
          <a:p>
            <a:r>
              <a:rPr lang="en-US" sz="2000" b="1" dirty="0" smtClean="0">
                <a:solidFill>
                  <a:srgbClr val="002060"/>
                </a:solidFill>
                <a:latin typeface="Arial" pitchFamily="34" charset="0"/>
                <a:cs typeface="Arial" pitchFamily="34" charset="0"/>
              </a:rPr>
              <a:t>And many others…</a:t>
            </a:r>
            <a:endParaRPr lang="en-US" sz="2000" b="1" dirty="0">
              <a:solidFill>
                <a:srgbClr val="002060"/>
              </a:solidFill>
              <a:latin typeface="Arial" pitchFamily="34" charset="0"/>
              <a:cs typeface="Arial" pitchFamily="34" charset="0"/>
            </a:endParaRPr>
          </a:p>
        </p:txBody>
      </p:sp>
      <p:sp>
        <p:nvSpPr>
          <p:cNvPr id="8" name="TextBox 7"/>
          <p:cNvSpPr txBox="1"/>
          <p:nvPr/>
        </p:nvSpPr>
        <p:spPr>
          <a:xfrm>
            <a:off x="381000" y="6324600"/>
            <a:ext cx="4419600" cy="369332"/>
          </a:xfrm>
          <a:prstGeom prst="rect">
            <a:avLst/>
          </a:prstGeom>
          <a:noFill/>
        </p:spPr>
        <p:txBody>
          <a:bodyPr wrap="square" rtlCol="0">
            <a:spAutoFit/>
          </a:bodyPr>
          <a:lstStyle/>
          <a:p>
            <a:r>
              <a:rPr lang="en-US" b="1" dirty="0" smtClean="0">
                <a:solidFill>
                  <a:srgbClr val="00580A"/>
                </a:solidFill>
                <a:latin typeface="Arial" pitchFamily="34" charset="0"/>
                <a:cs typeface="Arial" pitchFamily="34" charset="0"/>
              </a:rPr>
              <a:t>*See our website for more client list</a:t>
            </a:r>
            <a:endParaRPr lang="en-US" b="1" dirty="0">
              <a:solidFill>
                <a:srgbClr val="00580A"/>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37"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1000"/>
                                        <p:tgtEl>
                                          <p:spTgt spid="5">
                                            <p:txEl>
                                              <p:pRg st="3" end="3"/>
                                            </p:txEl>
                                          </p:spTgt>
                                        </p:tgtEl>
                                      </p:cBhvr>
                                    </p:animEffect>
                                    <p:anim calcmode="lin" valueType="num">
                                      <p:cBhvr>
                                        <p:cTn id="3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1000"/>
                                        <p:tgtEl>
                                          <p:spTgt spid="5">
                                            <p:txEl>
                                              <p:pRg st="4" end="4"/>
                                            </p:txEl>
                                          </p:spTgt>
                                        </p:tgtEl>
                                      </p:cBhvr>
                                    </p:animEffect>
                                    <p:anim calcmode="lin" valueType="num">
                                      <p:cBhvr>
                                        <p:cTn id="3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5">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
                                            <p:txEl>
                                              <p:pRg st="4" end="4"/>
                                            </p:txEl>
                                          </p:spTgt>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5">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
                                            <p:txEl>
                                              <p:pRg st="5" end="5"/>
                                            </p:tx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fade">
                                      <p:cBhvr>
                                        <p:cTn id="48" dur="1000"/>
                                        <p:tgtEl>
                                          <p:spTgt spid="5">
                                            <p:txEl>
                                              <p:pRg st="6" end="6"/>
                                            </p:txEl>
                                          </p:spTgt>
                                        </p:tgtEl>
                                      </p:cBhvr>
                                    </p:animEffect>
                                    <p:anim calcmode="lin" valueType="num">
                                      <p:cBhvr>
                                        <p:cTn id="4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5">
                                            <p:txEl>
                                              <p:pRg st="6" end="6"/>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5">
                                            <p:txEl>
                                              <p:pRg st="6" end="6"/>
                                            </p:txEl>
                                          </p:spTgt>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Effect transition="in" filter="fade">
                                      <p:cBhvr>
                                        <p:cTn id="54" dur="1000"/>
                                        <p:tgtEl>
                                          <p:spTgt spid="5">
                                            <p:txEl>
                                              <p:pRg st="7" end="7"/>
                                            </p:txEl>
                                          </p:spTgt>
                                        </p:tgtEl>
                                      </p:cBhvr>
                                    </p:animEffect>
                                    <p:anim calcmode="lin" valueType="num">
                                      <p:cBhvr>
                                        <p:cTn id="5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5">
                                            <p:txEl>
                                              <p:pRg st="7" end="7"/>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5">
                                            <p:txEl>
                                              <p:pRg st="7" end="7"/>
                                            </p:tx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Effect transition="in" filter="fade">
                                      <p:cBhvr>
                                        <p:cTn id="60" dur="1000"/>
                                        <p:tgtEl>
                                          <p:spTgt spid="5">
                                            <p:txEl>
                                              <p:pRg st="8" end="8"/>
                                            </p:txEl>
                                          </p:spTgt>
                                        </p:tgtEl>
                                      </p:cBhvr>
                                    </p:animEffect>
                                    <p:anim calcmode="lin" valueType="num">
                                      <p:cBhvr>
                                        <p:cTn id="61"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5">
                                            <p:txEl>
                                              <p:pRg st="8" end="8"/>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
                                            <p:txEl>
                                              <p:pRg st="8" end="8"/>
                                            </p:tx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5">
                                            <p:txEl>
                                              <p:pRg st="9" end="9"/>
                                            </p:txEl>
                                          </p:spTgt>
                                        </p:tgtEl>
                                        <p:attrNameLst>
                                          <p:attrName>style.visibility</p:attrName>
                                        </p:attrNameLst>
                                      </p:cBhvr>
                                      <p:to>
                                        <p:strVal val="visible"/>
                                      </p:to>
                                    </p:set>
                                    <p:animEffect transition="in" filter="fade">
                                      <p:cBhvr>
                                        <p:cTn id="66" dur="1000"/>
                                        <p:tgtEl>
                                          <p:spTgt spid="5">
                                            <p:txEl>
                                              <p:pRg st="9" end="9"/>
                                            </p:txEl>
                                          </p:spTgt>
                                        </p:tgtEl>
                                      </p:cBhvr>
                                    </p:animEffect>
                                    <p:anim calcmode="lin" valueType="num">
                                      <p:cBhvr>
                                        <p:cTn id="6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8" dur="900" decel="100000" fill="hold"/>
                                        <p:tgtEl>
                                          <p:spTgt spid="5">
                                            <p:txEl>
                                              <p:pRg st="9" end="9"/>
                                            </p:tx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
                                            <p:txEl>
                                              <p:pRg st="9" end="9"/>
                                            </p:tx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5">
                                            <p:txEl>
                                              <p:pRg st="10" end="10"/>
                                            </p:txEl>
                                          </p:spTgt>
                                        </p:tgtEl>
                                        <p:attrNameLst>
                                          <p:attrName>style.visibility</p:attrName>
                                        </p:attrNameLst>
                                      </p:cBhvr>
                                      <p:to>
                                        <p:strVal val="visible"/>
                                      </p:to>
                                    </p:set>
                                    <p:animEffect transition="in" filter="fade">
                                      <p:cBhvr>
                                        <p:cTn id="72" dur="1000"/>
                                        <p:tgtEl>
                                          <p:spTgt spid="5">
                                            <p:txEl>
                                              <p:pRg st="10" end="10"/>
                                            </p:txEl>
                                          </p:spTgt>
                                        </p:tgtEl>
                                      </p:cBhvr>
                                    </p:animEffect>
                                    <p:anim calcmode="lin" valueType="num">
                                      <p:cBhvr>
                                        <p:cTn id="73"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5">
                                            <p:txEl>
                                              <p:pRg st="10" end="10"/>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
                                            <p:txEl>
                                              <p:pRg st="10" end="10"/>
                                            </p:txEl>
                                          </p:spTgt>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5">
                                            <p:txEl>
                                              <p:pRg st="11" end="11"/>
                                            </p:txEl>
                                          </p:spTgt>
                                        </p:tgtEl>
                                        <p:attrNameLst>
                                          <p:attrName>style.visibility</p:attrName>
                                        </p:attrNameLst>
                                      </p:cBhvr>
                                      <p:to>
                                        <p:strVal val="visible"/>
                                      </p:to>
                                    </p:set>
                                    <p:animEffect transition="in" filter="fade">
                                      <p:cBhvr>
                                        <p:cTn id="78" dur="1000"/>
                                        <p:tgtEl>
                                          <p:spTgt spid="5">
                                            <p:txEl>
                                              <p:pRg st="11" end="11"/>
                                            </p:txEl>
                                          </p:spTgt>
                                        </p:tgtEl>
                                      </p:cBhvr>
                                    </p:animEffect>
                                    <p:anim calcmode="lin" valueType="num">
                                      <p:cBhvr>
                                        <p:cTn id="79"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0" dur="900" decel="100000" fill="hold"/>
                                        <p:tgtEl>
                                          <p:spTgt spid="5">
                                            <p:txEl>
                                              <p:pRg st="11" end="11"/>
                                            </p:txEl>
                                          </p:spTgt>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
                                            <p:txEl>
                                              <p:pRg st="11" end="11"/>
                                            </p:txEl>
                                          </p:spTgt>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
                                            <p:txEl>
                                              <p:pRg st="12" end="12"/>
                                            </p:txEl>
                                          </p:spTgt>
                                        </p:tgtEl>
                                        <p:attrNameLst>
                                          <p:attrName>style.visibility</p:attrName>
                                        </p:attrNameLst>
                                      </p:cBhvr>
                                      <p:to>
                                        <p:strVal val="visible"/>
                                      </p:to>
                                    </p:set>
                                    <p:animEffect transition="in" filter="fade">
                                      <p:cBhvr>
                                        <p:cTn id="84" dur="1000"/>
                                        <p:tgtEl>
                                          <p:spTgt spid="5">
                                            <p:txEl>
                                              <p:pRg st="12" end="12"/>
                                            </p:txEl>
                                          </p:spTgt>
                                        </p:tgtEl>
                                      </p:cBhvr>
                                    </p:animEffect>
                                    <p:anim calcmode="lin" valueType="num">
                                      <p:cBhvr>
                                        <p:cTn id="85"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86" dur="900" decel="100000" fill="hold"/>
                                        <p:tgtEl>
                                          <p:spTgt spid="5">
                                            <p:txEl>
                                              <p:pRg st="12" end="12"/>
                                            </p:tx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
                                            <p:txEl>
                                              <p:pRg st="12" end="12"/>
                                            </p:tx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6">
                                            <p:txEl>
                                              <p:pRg st="0" end="0"/>
                                            </p:txEl>
                                          </p:spTgt>
                                        </p:tgtEl>
                                        <p:attrNameLst>
                                          <p:attrName>style.visibility</p:attrName>
                                        </p:attrNameLst>
                                      </p:cBhvr>
                                      <p:to>
                                        <p:strVal val="visible"/>
                                      </p:to>
                                    </p:set>
                                    <p:animEffect transition="in" filter="fade">
                                      <p:cBhvr>
                                        <p:cTn id="90" dur="1000"/>
                                        <p:tgtEl>
                                          <p:spTgt spid="6">
                                            <p:txEl>
                                              <p:pRg st="0" end="0"/>
                                            </p:txEl>
                                          </p:spTgt>
                                        </p:tgtEl>
                                      </p:cBhvr>
                                    </p:animEffect>
                                    <p:anim calcmode="lin" valueType="num">
                                      <p:cBhvr>
                                        <p:cTn id="9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2"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94" presetID="37" presetClass="entr" presetSubtype="0" fill="hold" grpId="0" nodeType="withEffect">
                                  <p:stCondLst>
                                    <p:cond delay="0"/>
                                  </p:stCondLst>
                                  <p:childTnLst>
                                    <p:set>
                                      <p:cBhvr>
                                        <p:cTn id="95" dur="1" fill="hold">
                                          <p:stCondLst>
                                            <p:cond delay="0"/>
                                          </p:stCondLst>
                                        </p:cTn>
                                        <p:tgtEl>
                                          <p:spTgt spid="6">
                                            <p:txEl>
                                              <p:pRg st="1" end="1"/>
                                            </p:txEl>
                                          </p:spTgt>
                                        </p:tgtEl>
                                        <p:attrNameLst>
                                          <p:attrName>style.visibility</p:attrName>
                                        </p:attrNameLst>
                                      </p:cBhvr>
                                      <p:to>
                                        <p:strVal val="visible"/>
                                      </p:to>
                                    </p:set>
                                    <p:animEffect transition="in" filter="fade">
                                      <p:cBhvr>
                                        <p:cTn id="96" dur="1000"/>
                                        <p:tgtEl>
                                          <p:spTgt spid="6">
                                            <p:txEl>
                                              <p:pRg st="1" end="1"/>
                                            </p:txEl>
                                          </p:spTgt>
                                        </p:tgtEl>
                                      </p:cBhvr>
                                    </p:animEffect>
                                    <p:anim calcmode="lin" valueType="num">
                                      <p:cBhvr>
                                        <p:cTn id="9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par>
                                <p:cTn id="100" presetID="37" presetClass="entr" presetSubtype="0" fill="hold" grpId="0" nodeType="withEffect">
                                  <p:stCondLst>
                                    <p:cond delay="0"/>
                                  </p:stCondLst>
                                  <p:childTnLst>
                                    <p:set>
                                      <p:cBhvr>
                                        <p:cTn id="101" dur="1" fill="hold">
                                          <p:stCondLst>
                                            <p:cond delay="0"/>
                                          </p:stCondLst>
                                        </p:cTn>
                                        <p:tgtEl>
                                          <p:spTgt spid="6">
                                            <p:txEl>
                                              <p:pRg st="2" end="2"/>
                                            </p:txEl>
                                          </p:spTgt>
                                        </p:tgtEl>
                                        <p:attrNameLst>
                                          <p:attrName>style.visibility</p:attrName>
                                        </p:attrNameLst>
                                      </p:cBhvr>
                                      <p:to>
                                        <p:strVal val="visible"/>
                                      </p:to>
                                    </p:set>
                                    <p:animEffect transition="in" filter="fade">
                                      <p:cBhvr>
                                        <p:cTn id="102" dur="1000"/>
                                        <p:tgtEl>
                                          <p:spTgt spid="6">
                                            <p:txEl>
                                              <p:pRg st="2" end="2"/>
                                            </p:txEl>
                                          </p:spTgt>
                                        </p:tgtEl>
                                      </p:cBhvr>
                                    </p:animEffect>
                                    <p:anim calcmode="lin" valueType="num">
                                      <p:cBhvr>
                                        <p:cTn id="10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04"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6">
                                            <p:txEl>
                                              <p:pRg st="3" end="3"/>
                                            </p:txEl>
                                          </p:spTgt>
                                        </p:tgtEl>
                                        <p:attrNameLst>
                                          <p:attrName>style.visibility</p:attrName>
                                        </p:attrNameLst>
                                      </p:cBhvr>
                                      <p:to>
                                        <p:strVal val="visible"/>
                                      </p:to>
                                    </p:set>
                                    <p:animEffect transition="in" filter="fade">
                                      <p:cBhvr>
                                        <p:cTn id="108" dur="1000"/>
                                        <p:tgtEl>
                                          <p:spTgt spid="6">
                                            <p:txEl>
                                              <p:pRg st="3" end="3"/>
                                            </p:txEl>
                                          </p:spTgt>
                                        </p:tgtEl>
                                      </p:cBhvr>
                                    </p:animEffect>
                                    <p:anim calcmode="lin" valueType="num">
                                      <p:cBhvr>
                                        <p:cTn id="10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10"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6">
                                            <p:txEl>
                                              <p:pRg st="4" end="4"/>
                                            </p:txEl>
                                          </p:spTgt>
                                        </p:tgtEl>
                                        <p:attrNameLst>
                                          <p:attrName>style.visibility</p:attrName>
                                        </p:attrNameLst>
                                      </p:cBhvr>
                                      <p:to>
                                        <p:strVal val="visible"/>
                                      </p:to>
                                    </p:set>
                                    <p:animEffect transition="in" filter="fade">
                                      <p:cBhvr>
                                        <p:cTn id="114" dur="1000"/>
                                        <p:tgtEl>
                                          <p:spTgt spid="6">
                                            <p:txEl>
                                              <p:pRg st="4" end="4"/>
                                            </p:txEl>
                                          </p:spTgt>
                                        </p:tgtEl>
                                      </p:cBhvr>
                                    </p:animEffect>
                                    <p:anim calcmode="lin" valueType="num">
                                      <p:cBhvr>
                                        <p:cTn id="1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16"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par>
                                <p:cTn id="118" presetID="37" presetClass="entr" presetSubtype="0" fill="hold" grpId="0" nodeType="withEffect">
                                  <p:stCondLst>
                                    <p:cond delay="0"/>
                                  </p:stCondLst>
                                  <p:childTnLst>
                                    <p:set>
                                      <p:cBhvr>
                                        <p:cTn id="119" dur="1" fill="hold">
                                          <p:stCondLst>
                                            <p:cond delay="0"/>
                                          </p:stCondLst>
                                        </p:cTn>
                                        <p:tgtEl>
                                          <p:spTgt spid="6">
                                            <p:txEl>
                                              <p:pRg st="5" end="5"/>
                                            </p:txEl>
                                          </p:spTgt>
                                        </p:tgtEl>
                                        <p:attrNameLst>
                                          <p:attrName>style.visibility</p:attrName>
                                        </p:attrNameLst>
                                      </p:cBhvr>
                                      <p:to>
                                        <p:strVal val="visible"/>
                                      </p:to>
                                    </p:set>
                                    <p:animEffect transition="in" filter="fade">
                                      <p:cBhvr>
                                        <p:cTn id="120" dur="1000"/>
                                        <p:tgtEl>
                                          <p:spTgt spid="6">
                                            <p:txEl>
                                              <p:pRg st="5" end="5"/>
                                            </p:txEl>
                                          </p:spTgt>
                                        </p:tgtEl>
                                      </p:cBhvr>
                                    </p:animEffect>
                                    <p:anim calcmode="lin" valueType="num">
                                      <p:cBhvr>
                                        <p:cTn id="12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22"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6">
                                            <p:txEl>
                                              <p:pRg st="6" end="6"/>
                                            </p:txEl>
                                          </p:spTgt>
                                        </p:tgtEl>
                                        <p:attrNameLst>
                                          <p:attrName>style.visibility</p:attrName>
                                        </p:attrNameLst>
                                      </p:cBhvr>
                                      <p:to>
                                        <p:strVal val="visible"/>
                                      </p:to>
                                    </p:set>
                                    <p:animEffect transition="in" filter="fade">
                                      <p:cBhvr>
                                        <p:cTn id="126" dur="1000"/>
                                        <p:tgtEl>
                                          <p:spTgt spid="6">
                                            <p:txEl>
                                              <p:pRg st="6" end="6"/>
                                            </p:txEl>
                                          </p:spTgt>
                                        </p:tgtEl>
                                      </p:cBhvr>
                                    </p:animEffect>
                                    <p:anim calcmode="lin" valueType="num">
                                      <p:cBhvr>
                                        <p:cTn id="12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28" dur="900" decel="100000" fill="hold"/>
                                        <p:tgtEl>
                                          <p:spTgt spid="6">
                                            <p:txEl>
                                              <p:pRg st="6" end="6"/>
                                            </p:txEl>
                                          </p:spTgt>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6">
                                            <p:txEl>
                                              <p:pRg st="6" end="6"/>
                                            </p:txEl>
                                          </p:spTgt>
                                        </p:tgtEl>
                                        <p:attrNameLst>
                                          <p:attrName>ppt_y</p:attrName>
                                        </p:attrNameLst>
                                      </p:cBhvr>
                                      <p:tavLst>
                                        <p:tav tm="0">
                                          <p:val>
                                            <p:strVal val="#ppt_y-.03"/>
                                          </p:val>
                                        </p:tav>
                                        <p:tav tm="100000">
                                          <p:val>
                                            <p:strVal val="#ppt_y"/>
                                          </p:val>
                                        </p:tav>
                                      </p:tavLst>
                                    </p:anim>
                                  </p:childTnLst>
                                </p:cTn>
                              </p:par>
                              <p:par>
                                <p:cTn id="130" presetID="37" presetClass="entr" presetSubtype="0" fill="hold" grpId="0" nodeType="withEffect">
                                  <p:stCondLst>
                                    <p:cond delay="0"/>
                                  </p:stCondLst>
                                  <p:childTnLst>
                                    <p:set>
                                      <p:cBhvr>
                                        <p:cTn id="131" dur="1" fill="hold">
                                          <p:stCondLst>
                                            <p:cond delay="0"/>
                                          </p:stCondLst>
                                        </p:cTn>
                                        <p:tgtEl>
                                          <p:spTgt spid="6">
                                            <p:txEl>
                                              <p:pRg st="7" end="7"/>
                                            </p:txEl>
                                          </p:spTgt>
                                        </p:tgtEl>
                                        <p:attrNameLst>
                                          <p:attrName>style.visibility</p:attrName>
                                        </p:attrNameLst>
                                      </p:cBhvr>
                                      <p:to>
                                        <p:strVal val="visible"/>
                                      </p:to>
                                    </p:set>
                                    <p:animEffect transition="in" filter="fade">
                                      <p:cBhvr>
                                        <p:cTn id="132" dur="1000"/>
                                        <p:tgtEl>
                                          <p:spTgt spid="6">
                                            <p:txEl>
                                              <p:pRg st="7" end="7"/>
                                            </p:txEl>
                                          </p:spTgt>
                                        </p:tgtEl>
                                      </p:cBhvr>
                                    </p:animEffect>
                                    <p:anim calcmode="lin" valueType="num">
                                      <p:cBhvr>
                                        <p:cTn id="13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34" dur="900" decel="100000" fill="hold"/>
                                        <p:tgtEl>
                                          <p:spTgt spid="6">
                                            <p:txEl>
                                              <p:pRg st="7" end="7"/>
                                            </p:txEl>
                                          </p:spTgt>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6">
                                            <p:txEl>
                                              <p:pRg st="7" end="7"/>
                                            </p:txEl>
                                          </p:spTgt>
                                        </p:tgtEl>
                                        <p:attrNameLst>
                                          <p:attrName>ppt_y</p:attrName>
                                        </p:attrNameLst>
                                      </p:cBhvr>
                                      <p:tavLst>
                                        <p:tav tm="0">
                                          <p:val>
                                            <p:strVal val="#ppt_y-.03"/>
                                          </p:val>
                                        </p:tav>
                                        <p:tav tm="100000">
                                          <p:val>
                                            <p:strVal val="#ppt_y"/>
                                          </p:val>
                                        </p:tav>
                                      </p:tavLst>
                                    </p:anim>
                                  </p:childTnLst>
                                </p:cTn>
                              </p:par>
                              <p:par>
                                <p:cTn id="136" presetID="37" presetClass="entr" presetSubtype="0" fill="hold" grpId="0" nodeType="withEffect">
                                  <p:stCondLst>
                                    <p:cond delay="0"/>
                                  </p:stCondLst>
                                  <p:childTnLst>
                                    <p:set>
                                      <p:cBhvr>
                                        <p:cTn id="137" dur="1" fill="hold">
                                          <p:stCondLst>
                                            <p:cond delay="0"/>
                                          </p:stCondLst>
                                        </p:cTn>
                                        <p:tgtEl>
                                          <p:spTgt spid="6">
                                            <p:txEl>
                                              <p:pRg st="8" end="8"/>
                                            </p:txEl>
                                          </p:spTgt>
                                        </p:tgtEl>
                                        <p:attrNameLst>
                                          <p:attrName>style.visibility</p:attrName>
                                        </p:attrNameLst>
                                      </p:cBhvr>
                                      <p:to>
                                        <p:strVal val="visible"/>
                                      </p:to>
                                    </p:set>
                                    <p:animEffect transition="in" filter="fade">
                                      <p:cBhvr>
                                        <p:cTn id="138" dur="1000"/>
                                        <p:tgtEl>
                                          <p:spTgt spid="6">
                                            <p:txEl>
                                              <p:pRg st="8" end="8"/>
                                            </p:txEl>
                                          </p:spTgt>
                                        </p:tgtEl>
                                      </p:cBhvr>
                                    </p:animEffect>
                                    <p:anim calcmode="lin" valueType="num">
                                      <p:cBhvr>
                                        <p:cTn id="13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40" dur="900" decel="100000" fill="hold"/>
                                        <p:tgtEl>
                                          <p:spTgt spid="6">
                                            <p:txEl>
                                              <p:pRg st="8" end="8"/>
                                            </p:txEl>
                                          </p:spTgt>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6">
                                            <p:txEl>
                                              <p:pRg st="8" end="8"/>
                                            </p:txEl>
                                          </p:spTgt>
                                        </p:tgtEl>
                                        <p:attrNameLst>
                                          <p:attrName>ppt_y</p:attrName>
                                        </p:attrNameLst>
                                      </p:cBhvr>
                                      <p:tavLst>
                                        <p:tav tm="0">
                                          <p:val>
                                            <p:strVal val="#ppt_y-.03"/>
                                          </p:val>
                                        </p:tav>
                                        <p:tav tm="100000">
                                          <p:val>
                                            <p:strVal val="#ppt_y"/>
                                          </p:val>
                                        </p:tav>
                                      </p:tavLst>
                                    </p:anim>
                                  </p:childTnLst>
                                </p:cTn>
                              </p:par>
                              <p:par>
                                <p:cTn id="142" presetID="37" presetClass="entr" presetSubtype="0" fill="hold" grpId="0" nodeType="withEffect">
                                  <p:stCondLst>
                                    <p:cond delay="0"/>
                                  </p:stCondLst>
                                  <p:childTnLst>
                                    <p:set>
                                      <p:cBhvr>
                                        <p:cTn id="143" dur="1" fill="hold">
                                          <p:stCondLst>
                                            <p:cond delay="0"/>
                                          </p:stCondLst>
                                        </p:cTn>
                                        <p:tgtEl>
                                          <p:spTgt spid="6">
                                            <p:txEl>
                                              <p:pRg st="9" end="9"/>
                                            </p:txEl>
                                          </p:spTgt>
                                        </p:tgtEl>
                                        <p:attrNameLst>
                                          <p:attrName>style.visibility</p:attrName>
                                        </p:attrNameLst>
                                      </p:cBhvr>
                                      <p:to>
                                        <p:strVal val="visible"/>
                                      </p:to>
                                    </p:set>
                                    <p:animEffect transition="in" filter="fade">
                                      <p:cBhvr>
                                        <p:cTn id="144" dur="1000"/>
                                        <p:tgtEl>
                                          <p:spTgt spid="6">
                                            <p:txEl>
                                              <p:pRg st="9" end="9"/>
                                            </p:txEl>
                                          </p:spTgt>
                                        </p:tgtEl>
                                      </p:cBhvr>
                                    </p:animEffect>
                                    <p:anim calcmode="lin" valueType="num">
                                      <p:cBhvr>
                                        <p:cTn id="14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46" dur="900" decel="100000" fill="hold"/>
                                        <p:tgtEl>
                                          <p:spTgt spid="6">
                                            <p:txEl>
                                              <p:pRg st="9" end="9"/>
                                            </p:txEl>
                                          </p:spTgt>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6">
                                            <p:txEl>
                                              <p:pRg st="9" end="9"/>
                                            </p:txEl>
                                          </p:spTgt>
                                        </p:tgtEl>
                                        <p:attrNameLst>
                                          <p:attrName>ppt_y</p:attrName>
                                        </p:attrNameLst>
                                      </p:cBhvr>
                                      <p:tavLst>
                                        <p:tav tm="0">
                                          <p:val>
                                            <p:strVal val="#ppt_y-.03"/>
                                          </p:val>
                                        </p:tav>
                                        <p:tav tm="100000">
                                          <p:val>
                                            <p:strVal val="#ppt_y"/>
                                          </p:val>
                                        </p:tav>
                                      </p:tavLst>
                                    </p:anim>
                                  </p:childTnLst>
                                </p:cTn>
                              </p:par>
                              <p:par>
                                <p:cTn id="148" presetID="50" presetClass="entr" presetSubtype="0" decel="100000" fill="hold" nodeType="withEffect">
                                  <p:stCondLst>
                                    <p:cond delay="0"/>
                                  </p:stCondLst>
                                  <p:childTnLst>
                                    <p:set>
                                      <p:cBhvr>
                                        <p:cTn id="149" dur="1" fill="hold">
                                          <p:stCondLst>
                                            <p:cond delay="0"/>
                                          </p:stCondLst>
                                        </p:cTn>
                                        <p:tgtEl>
                                          <p:spTgt spid="7"/>
                                        </p:tgtEl>
                                        <p:attrNameLst>
                                          <p:attrName>style.visibility</p:attrName>
                                        </p:attrNameLst>
                                      </p:cBhvr>
                                      <p:to>
                                        <p:strVal val="visible"/>
                                      </p:to>
                                    </p:set>
                                    <p:anim calcmode="lin" valueType="num">
                                      <p:cBhvr>
                                        <p:cTn id="150" dur="1000" fill="hold"/>
                                        <p:tgtEl>
                                          <p:spTgt spid="7"/>
                                        </p:tgtEl>
                                        <p:attrNameLst>
                                          <p:attrName>ppt_w</p:attrName>
                                        </p:attrNameLst>
                                      </p:cBhvr>
                                      <p:tavLst>
                                        <p:tav tm="0">
                                          <p:val>
                                            <p:strVal val="#ppt_w+.3"/>
                                          </p:val>
                                        </p:tav>
                                        <p:tav tm="100000">
                                          <p:val>
                                            <p:strVal val="#ppt_w"/>
                                          </p:val>
                                        </p:tav>
                                      </p:tavLst>
                                    </p:anim>
                                    <p:anim calcmode="lin" valueType="num">
                                      <p:cBhvr>
                                        <p:cTn id="151" dur="1000" fill="hold"/>
                                        <p:tgtEl>
                                          <p:spTgt spid="7"/>
                                        </p:tgtEl>
                                        <p:attrNameLst>
                                          <p:attrName>ppt_h</p:attrName>
                                        </p:attrNameLst>
                                      </p:cBhvr>
                                      <p:tavLst>
                                        <p:tav tm="0">
                                          <p:val>
                                            <p:strVal val="#ppt_h"/>
                                          </p:val>
                                        </p:tav>
                                        <p:tav tm="100000">
                                          <p:val>
                                            <p:strVal val="#ppt_h"/>
                                          </p:val>
                                        </p:tav>
                                      </p:tavLst>
                                    </p:anim>
                                    <p:animEffect transition="in" filter="fade">
                                      <p:cBhvr>
                                        <p:cTn id="152" dur="1000"/>
                                        <p:tgtEl>
                                          <p:spTgt spid="7"/>
                                        </p:tgtEl>
                                      </p:cBhvr>
                                    </p:animEffect>
                                  </p:childTnLst>
                                </p:cTn>
                              </p:par>
                              <p:par>
                                <p:cTn id="153" presetID="50" presetClass="entr" presetSubtype="0" decel="100000" fill="hold" nodeType="withEffect">
                                  <p:stCondLst>
                                    <p:cond delay="0"/>
                                  </p:stCondLst>
                                  <p:childTnLst>
                                    <p:set>
                                      <p:cBhvr>
                                        <p:cTn id="154" dur="1" fill="hold">
                                          <p:stCondLst>
                                            <p:cond delay="0"/>
                                          </p:stCondLst>
                                        </p:cTn>
                                        <p:tgtEl>
                                          <p:spTgt spid="8"/>
                                        </p:tgtEl>
                                        <p:attrNameLst>
                                          <p:attrName>style.visibility</p:attrName>
                                        </p:attrNameLst>
                                      </p:cBhvr>
                                      <p:to>
                                        <p:strVal val="visible"/>
                                      </p:to>
                                    </p:set>
                                    <p:anim calcmode="lin" valueType="num">
                                      <p:cBhvr>
                                        <p:cTn id="155" dur="1000" fill="hold"/>
                                        <p:tgtEl>
                                          <p:spTgt spid="8"/>
                                        </p:tgtEl>
                                        <p:attrNameLst>
                                          <p:attrName>ppt_w</p:attrName>
                                        </p:attrNameLst>
                                      </p:cBhvr>
                                      <p:tavLst>
                                        <p:tav tm="0">
                                          <p:val>
                                            <p:strVal val="#ppt_w+.3"/>
                                          </p:val>
                                        </p:tav>
                                        <p:tav tm="100000">
                                          <p:val>
                                            <p:strVal val="#ppt_w"/>
                                          </p:val>
                                        </p:tav>
                                      </p:tavLst>
                                    </p:anim>
                                    <p:anim calcmode="lin" valueType="num">
                                      <p:cBhvr>
                                        <p:cTn id="156" dur="1000" fill="hold"/>
                                        <p:tgtEl>
                                          <p:spTgt spid="8"/>
                                        </p:tgtEl>
                                        <p:attrNameLst>
                                          <p:attrName>ppt_h</p:attrName>
                                        </p:attrNameLst>
                                      </p:cBhvr>
                                      <p:tavLst>
                                        <p:tav tm="0">
                                          <p:val>
                                            <p:strVal val="#ppt_h"/>
                                          </p:val>
                                        </p:tav>
                                        <p:tav tm="100000">
                                          <p:val>
                                            <p:strVal val="#ppt_h"/>
                                          </p:val>
                                        </p:tav>
                                      </p:tavLst>
                                    </p:anim>
                                    <p:animEffect transition="in" filter="fade">
                                      <p:cBhvr>
                                        <p:cTn id="157" dur="1000"/>
                                        <p:tgtEl>
                                          <p:spTgt spid="8"/>
                                        </p:tgtEl>
                                      </p:cBhvr>
                                    </p:animEffect>
                                  </p:childTnLst>
                                </p:cTn>
                              </p:par>
                              <p:par>
                                <p:cTn id="158" presetID="2" presetClass="entr" presetSubtype="4" fill="hold" grpId="0" nodeType="withEffect">
                                  <p:stCondLst>
                                    <p:cond delay="0"/>
                                  </p:stCondLst>
                                  <p:childTnLst>
                                    <p:set>
                                      <p:cBhvr>
                                        <p:cTn id="159" dur="1" fill="hold">
                                          <p:stCondLst>
                                            <p:cond delay="0"/>
                                          </p:stCondLst>
                                        </p:cTn>
                                        <p:tgtEl>
                                          <p:spTgt spid="8"/>
                                        </p:tgtEl>
                                        <p:attrNameLst>
                                          <p:attrName>style.visibility</p:attrName>
                                        </p:attrNameLst>
                                      </p:cBhvr>
                                      <p:to>
                                        <p:strVal val="visible"/>
                                      </p:to>
                                    </p:set>
                                    <p:anim calcmode="lin" valueType="num">
                                      <p:cBhvr additive="base">
                                        <p:cTn id="160" dur="500" fill="hold"/>
                                        <p:tgtEl>
                                          <p:spTgt spid="8"/>
                                        </p:tgtEl>
                                        <p:attrNameLst>
                                          <p:attrName>ppt_x</p:attrName>
                                        </p:attrNameLst>
                                      </p:cBhvr>
                                      <p:tavLst>
                                        <p:tav tm="0">
                                          <p:val>
                                            <p:strVal val="#ppt_x"/>
                                          </p:val>
                                        </p:tav>
                                        <p:tav tm="100000">
                                          <p:val>
                                            <p:strVal val="#ppt_x"/>
                                          </p:val>
                                        </p:tav>
                                      </p:tavLst>
                                    </p:anim>
                                    <p:anim calcmode="lin" valueType="num">
                                      <p:cBhvr additive="base">
                                        <p:cTn id="16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uiExpand="1" build="p"/>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456.jpg"/>
          <p:cNvPicPr>
            <a:picLocks noChangeAspect="1"/>
          </p:cNvPicPr>
          <p:nvPr/>
        </p:nvPicPr>
        <p:blipFill>
          <a:blip r:embed="rId3" cstate="print"/>
          <a:stretch>
            <a:fillRect/>
          </a:stretch>
        </p:blipFill>
        <p:spPr>
          <a:xfrm>
            <a:off x="679957" y="1284156"/>
            <a:ext cx="3511043" cy="5040444"/>
          </a:xfrm>
          <a:prstGeom prst="rect">
            <a:avLst/>
          </a:prstGeom>
        </p:spPr>
      </p:pic>
      <p:pic>
        <p:nvPicPr>
          <p:cNvPr id="6" name="Picture 5" descr="457.jpg"/>
          <p:cNvPicPr>
            <a:picLocks noChangeAspect="1"/>
          </p:cNvPicPr>
          <p:nvPr/>
        </p:nvPicPr>
        <p:blipFill>
          <a:blip r:embed="rId4"/>
          <a:stretch>
            <a:fillRect/>
          </a:stretch>
        </p:blipFill>
        <p:spPr>
          <a:xfrm>
            <a:off x="4953000" y="1284156"/>
            <a:ext cx="3505200" cy="5016838"/>
          </a:xfrm>
          <a:prstGeom prst="rect">
            <a:avLst/>
          </a:prstGeom>
        </p:spPr>
      </p:pic>
      <p:sp>
        <p:nvSpPr>
          <p:cNvPr id="7" name="Title 1"/>
          <p:cNvSpPr txBox="1">
            <a:spLocks noGrp="1"/>
          </p:cNvSpPr>
          <p:nvPr>
            <p:ph type="title"/>
          </p:nvPr>
        </p:nvSpPr>
        <p:spPr>
          <a:xfrm>
            <a:off x="457200" y="0"/>
            <a:ext cx="8229600" cy="1143000"/>
          </a:xfrm>
          <a:prstGeom prst="rect">
            <a:avLst/>
          </a:prstGeom>
          <a:ln>
            <a:noFill/>
          </a:ln>
          <a:effectLst>
            <a:outerShdw blurRad="50800" dist="50800" dir="5400000" algn="ctr" rotWithShape="0">
              <a:schemeClr val="tx1"/>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Aharoni" pitchFamily="2" charset="-79"/>
                <a:ea typeface="+mj-ea"/>
                <a:cs typeface="Aharoni" pitchFamily="2" charset="-79"/>
              </a:rPr>
              <a:t>M/S GIRISH CHANDRA GHOSH &amp; G.G.S.</a:t>
            </a:r>
            <a:endParaRPr kumimoji="0" lang="en-US" sz="3200" b="0" i="0" u="none" strike="noStrike" kern="1200" cap="none" spc="0" normalizeH="0" baseline="0" noProof="0" dirty="0">
              <a:ln>
                <a:noFill/>
              </a:ln>
              <a:solidFill>
                <a:srgbClr val="FFFF00"/>
              </a:solidFill>
              <a:effectLst/>
              <a:uLnTx/>
              <a:uFillTx/>
              <a:latin typeface="Aharoni" pitchFamily="2" charset="-79"/>
              <a:ea typeface="+mj-ea"/>
              <a:cs typeface="Aharoni" pitchFamily="2" charset="-79"/>
            </a:endParaRPr>
          </a:p>
        </p:txBody>
      </p:sp>
      <p:sp>
        <p:nvSpPr>
          <p:cNvPr id="8" name="Title 1"/>
          <p:cNvSpPr txBox="1">
            <a:spLocks/>
          </p:cNvSpPr>
          <p:nvPr/>
        </p:nvSpPr>
        <p:spPr>
          <a:xfrm>
            <a:off x="609600" y="457200"/>
            <a:ext cx="8229600" cy="1143000"/>
          </a:xfrm>
          <a:prstGeom prst="rect">
            <a:avLst/>
          </a:prstGeom>
          <a:ln>
            <a:noFill/>
          </a:ln>
          <a:effectLst>
            <a:outerShdw blurRad="50800" dist="50800" dir="5400000" algn="ctr" rotWithShape="0">
              <a:schemeClr val="tx1"/>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Aharoni" pitchFamily="2" charset="-79"/>
                <a:ea typeface="+mj-ea"/>
                <a:cs typeface="Aharoni" pitchFamily="2" charset="-79"/>
              </a:rPr>
              <a:t>Excellence you</a:t>
            </a:r>
            <a:r>
              <a:rPr kumimoji="0" lang="en-US" sz="2400" b="0" i="0" u="none" strike="noStrike" kern="1200" cap="none" spc="0" normalizeH="0" noProof="0" dirty="0" smtClean="0">
                <a:ln>
                  <a:noFill/>
                </a:ln>
                <a:solidFill>
                  <a:srgbClr val="FF0000"/>
                </a:solidFill>
                <a:effectLst/>
                <a:uLnTx/>
                <a:uFillTx/>
                <a:latin typeface="Aharoni" pitchFamily="2" charset="-79"/>
                <a:ea typeface="+mj-ea"/>
                <a:cs typeface="Aharoni" pitchFamily="2" charset="-79"/>
              </a:rPr>
              <a:t> look for…</a:t>
            </a:r>
            <a:endParaRPr kumimoji="0" lang="en-US" sz="2400" b="0" i="0" u="none" strike="noStrike" kern="1200" cap="none" spc="0" normalizeH="0" baseline="0" noProof="0" dirty="0">
              <a:ln>
                <a:noFill/>
              </a:ln>
              <a:solidFill>
                <a:srgbClr val="FF0000"/>
              </a:solidFill>
              <a:effectLst/>
              <a:uLnTx/>
              <a:uFillTx/>
              <a:latin typeface="Aharoni" pitchFamily="2" charset="-79"/>
              <a:ea typeface="+mj-ea"/>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 presetClass="entr" presetSubtype="1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1+#ppt_w/2"/>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par>
                                <p:cTn id="18" presetID="50" presetClass="entr" presetSubtype="0"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3"/>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0464" y="180536"/>
            <a:ext cx="8638736" cy="1828800"/>
          </a:xfrm>
          <a:prstGeom prst="rect">
            <a:avLst/>
          </a:prstGeom>
          <a:ln>
            <a:noFill/>
          </a:ln>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smtClean="0">
                <a:solidFill>
                  <a:schemeClr val="accent5">
                    <a:lumMod val="50000"/>
                  </a:schemeClr>
                </a:solidFill>
                <a:latin typeface="Arial Black" pitchFamily="34" charset="0"/>
                <a:ea typeface="+mj-ea"/>
                <a:cs typeface="Aharoni" pitchFamily="2" charset="-79"/>
              </a:rPr>
              <a:t>12th FOSMI Awards for Excellence </a:t>
            </a:r>
            <a:r>
              <a:rPr lang="en-US" dirty="0" err="1" smtClean="0">
                <a:solidFill>
                  <a:schemeClr val="accent5">
                    <a:lumMod val="50000"/>
                  </a:schemeClr>
                </a:solidFill>
                <a:latin typeface="Arial Black" pitchFamily="34" charset="0"/>
                <a:ea typeface="+mj-ea"/>
                <a:cs typeface="Aharoni" pitchFamily="2" charset="-79"/>
              </a:rPr>
              <a:t>Programme</a:t>
            </a:r>
            <a:r>
              <a:rPr lang="en-US" dirty="0" smtClean="0">
                <a:solidFill>
                  <a:schemeClr val="accent5">
                    <a:lumMod val="50000"/>
                  </a:schemeClr>
                </a:solidFill>
                <a:latin typeface="Arial Black" pitchFamily="34" charset="0"/>
                <a:ea typeface="+mj-ea"/>
                <a:cs typeface="Aharoni" pitchFamily="2" charset="-79"/>
              </a:rPr>
              <a:t> and Seminar on Technology &amp; Innovation: The Future for MSMEs.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smtClean="0">
                <a:solidFill>
                  <a:schemeClr val="accent5">
                    <a:lumMod val="75000"/>
                  </a:schemeClr>
                </a:solidFill>
                <a:latin typeface="Arial" pitchFamily="34" charset="0"/>
                <a:ea typeface="+mj-ea"/>
                <a:cs typeface="Arial" pitchFamily="34" charset="0"/>
              </a:rPr>
              <a:t>20</a:t>
            </a:r>
            <a:r>
              <a:rPr lang="en-US" b="1" baseline="30000" dirty="0" smtClean="0">
                <a:solidFill>
                  <a:schemeClr val="accent5">
                    <a:lumMod val="75000"/>
                  </a:schemeClr>
                </a:solidFill>
                <a:latin typeface="Arial" pitchFamily="34" charset="0"/>
                <a:ea typeface="+mj-ea"/>
                <a:cs typeface="Arial" pitchFamily="34" charset="0"/>
              </a:rPr>
              <a:t>th</a:t>
            </a:r>
            <a:r>
              <a:rPr lang="en-US" b="1" dirty="0" smtClean="0">
                <a:solidFill>
                  <a:schemeClr val="accent5">
                    <a:lumMod val="75000"/>
                  </a:schemeClr>
                </a:solidFill>
                <a:latin typeface="Arial" pitchFamily="34" charset="0"/>
                <a:ea typeface="+mj-ea"/>
                <a:cs typeface="Arial" pitchFamily="34" charset="0"/>
              </a:rPr>
              <a:t> August, 2013. ITC Sonar, Kolkata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b="1" u="sng" dirty="0" smtClean="0">
                <a:solidFill>
                  <a:srgbClr val="670B09"/>
                </a:solidFill>
                <a:latin typeface="Arial" pitchFamily="34" charset="0"/>
                <a:ea typeface="+mj-ea"/>
                <a:cs typeface="Arial" pitchFamily="34" charset="0"/>
              </a:rPr>
              <a:t>Receiving Award of excellence in Service Sector - 2013</a:t>
            </a:r>
            <a:endParaRPr kumimoji="0" lang="en-US" b="1" i="0" u="sng" strike="noStrike" kern="1200" cap="none" spc="0" normalizeH="0" baseline="0" noProof="0" dirty="0" smtClean="0">
              <a:ln>
                <a:noFill/>
              </a:ln>
              <a:solidFill>
                <a:srgbClr val="670B09"/>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533400" y="228600"/>
            <a:ext cx="7924800" cy="631825"/>
          </a:xfrm>
          <a:prstGeom prst="rect">
            <a:avLst/>
          </a:prstGeom>
          <a:ln>
            <a:noFill/>
          </a:ln>
          <a:effectLst>
            <a:outerShdw blurRad="50800" dist="50800" dir="5400000" algn="ctr" rotWithShape="0">
              <a:schemeClr val="tx1"/>
            </a:outerShdw>
          </a:effectLst>
        </p:spPr>
        <p:txBody>
          <a:bodyPr vert="horz" lIns="91440" tIns="45720" rIns="91440" bIns="45720" rtlCol="0" anchor="ctr">
            <a:noAutofit/>
          </a:bodyPr>
          <a:lstStyle/>
          <a:p>
            <a:pPr lvl="0" algn="ctr">
              <a:spcBef>
                <a:spcPct val="0"/>
              </a:spcBef>
              <a:defRPr/>
            </a:pPr>
            <a:r>
              <a:rPr kumimoji="0" lang="en-US" sz="2200" b="0" i="0" u="none" strike="noStrike" kern="1200" cap="none" spc="0" normalizeH="0" baseline="0" noProof="0" dirty="0" smtClean="0">
                <a:ln>
                  <a:noFill/>
                </a:ln>
                <a:solidFill>
                  <a:schemeClr val="bg1">
                    <a:lumMod val="95000"/>
                  </a:schemeClr>
                </a:solidFill>
                <a:effectLst/>
                <a:uLnTx/>
                <a:uFillTx/>
                <a:latin typeface="Arial Black" pitchFamily="34" charset="0"/>
                <a:ea typeface="+mj-ea"/>
                <a:cs typeface="Aharoni" pitchFamily="2" charset="-79"/>
              </a:rPr>
              <a:t>Customer</a:t>
            </a:r>
            <a:r>
              <a:rPr kumimoji="0" lang="en-US" sz="2200" b="0" i="0" u="none" strike="noStrike" kern="1200" cap="none" spc="0" normalizeH="0" noProof="0" dirty="0" smtClean="0">
                <a:ln>
                  <a:noFill/>
                </a:ln>
                <a:solidFill>
                  <a:schemeClr val="bg1">
                    <a:lumMod val="95000"/>
                  </a:schemeClr>
                </a:solidFill>
                <a:effectLst/>
                <a:uLnTx/>
                <a:uFillTx/>
                <a:latin typeface="Arial Black" pitchFamily="34" charset="0"/>
                <a:ea typeface="+mj-ea"/>
                <a:cs typeface="Aharoni" pitchFamily="2" charset="-79"/>
              </a:rPr>
              <a:t> satisfaction is our first motto…. </a:t>
            </a:r>
          </a:p>
          <a:p>
            <a:pPr lvl="0" algn="ctr">
              <a:spcBef>
                <a:spcPct val="0"/>
              </a:spcBef>
              <a:defRPr/>
            </a:pPr>
            <a:r>
              <a:rPr kumimoji="0" lang="en-US" sz="2200" b="0" i="0" u="none" strike="noStrike" kern="1200" cap="none" spc="0" normalizeH="0" noProof="0" dirty="0" smtClean="0">
                <a:ln>
                  <a:noFill/>
                </a:ln>
                <a:solidFill>
                  <a:srgbClr val="42D6EA"/>
                </a:solidFill>
                <a:effectLst/>
                <a:uLnTx/>
                <a:uFillTx/>
                <a:latin typeface="Arial Black" pitchFamily="34" charset="0"/>
                <a:ea typeface="+mj-ea"/>
                <a:cs typeface="Aharoni" pitchFamily="2" charset="-79"/>
              </a:rPr>
              <a:t>Call </a:t>
            </a:r>
            <a:r>
              <a:rPr lang="en-US" sz="2200" dirty="0" smtClean="0">
                <a:solidFill>
                  <a:srgbClr val="42D6EA"/>
                </a:solidFill>
                <a:latin typeface="Arial Black" pitchFamily="34" charset="0"/>
                <a:ea typeface="+mj-ea"/>
                <a:cs typeface="Aharoni" pitchFamily="2" charset="-79"/>
              </a:rPr>
              <a:t>u</a:t>
            </a:r>
            <a:r>
              <a:rPr kumimoji="0" lang="en-US" sz="2200" b="0" i="0" u="none" strike="noStrike" kern="1200" cap="none" spc="0" normalizeH="0" noProof="0" dirty="0" smtClean="0">
                <a:ln>
                  <a:noFill/>
                </a:ln>
                <a:solidFill>
                  <a:srgbClr val="42D6EA"/>
                </a:solidFill>
                <a:effectLst/>
                <a:uLnTx/>
                <a:uFillTx/>
                <a:latin typeface="Arial Black" pitchFamily="34" charset="0"/>
                <a:ea typeface="+mj-ea"/>
                <a:cs typeface="Aharoni" pitchFamily="2" charset="-79"/>
              </a:rPr>
              <a:t>s today</a:t>
            </a:r>
            <a:endParaRPr kumimoji="0" lang="en-US" sz="2200" b="0" i="0" u="none" strike="noStrike" kern="1200" cap="none" spc="0" normalizeH="0" baseline="0" noProof="0" dirty="0" smtClean="0">
              <a:ln>
                <a:noFill/>
              </a:ln>
              <a:solidFill>
                <a:srgbClr val="42D6EA"/>
              </a:solidFill>
              <a:effectLst/>
              <a:uLnTx/>
              <a:uFillTx/>
              <a:latin typeface="Arial Black" pitchFamily="34" charset="0"/>
              <a:ea typeface="+mj-ea"/>
              <a:cs typeface="Aharoni" pitchFamily="2" charset="-79"/>
            </a:endParaRPr>
          </a:p>
        </p:txBody>
      </p:sp>
      <p:sp>
        <p:nvSpPr>
          <p:cNvPr id="5" name="Title 1"/>
          <p:cNvSpPr txBox="1">
            <a:spLocks/>
          </p:cNvSpPr>
          <p:nvPr/>
        </p:nvSpPr>
        <p:spPr>
          <a:xfrm>
            <a:off x="685800" y="2035175"/>
            <a:ext cx="7772400" cy="1470025"/>
          </a:xfrm>
          <a:prstGeom prst="rect">
            <a:avLst/>
          </a:prstGeom>
          <a:ln>
            <a:noFill/>
          </a:ln>
          <a:effectLst>
            <a:outerShdw blurRad="50800" dist="50800" dir="5400000" algn="ctr" rotWithShape="0">
              <a:schemeClr val="tx1"/>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Aharoni" pitchFamily="2" charset="-79"/>
                <a:ea typeface="+mj-ea"/>
                <a:cs typeface="Aharoni" pitchFamily="2" charset="-79"/>
              </a:rPr>
              <a:t>M/S GIRISH CHANDRA GHOSH &amp; G.G.S.</a:t>
            </a:r>
            <a:endParaRPr kumimoji="0" lang="en-US" sz="3200" b="0" i="0" u="none" strike="noStrike" kern="1200" cap="none" spc="0" normalizeH="0" baseline="0" noProof="0" dirty="0">
              <a:ln>
                <a:noFill/>
              </a:ln>
              <a:solidFill>
                <a:srgbClr val="FFFF00"/>
              </a:solidFill>
              <a:effectLst/>
              <a:uLnTx/>
              <a:uFillTx/>
              <a:latin typeface="Aharoni" pitchFamily="2" charset="-79"/>
              <a:ea typeface="+mj-ea"/>
              <a:cs typeface="Aharoni" pitchFamily="2" charset="-79"/>
            </a:endParaRPr>
          </a:p>
        </p:txBody>
      </p:sp>
      <p:pic>
        <p:nvPicPr>
          <p:cNvPr id="6" name="Picture 5" descr="logo.jpg"/>
          <p:cNvPicPr>
            <a:picLocks noChangeAspect="1"/>
          </p:cNvPicPr>
          <p:nvPr/>
        </p:nvPicPr>
        <p:blipFill>
          <a:blip r:embed="rId3" cstate="print"/>
          <a:stretch>
            <a:fillRect/>
          </a:stretch>
        </p:blipFill>
        <p:spPr>
          <a:xfrm>
            <a:off x="3886200" y="1115568"/>
            <a:ext cx="1072896" cy="1246632"/>
          </a:xfrm>
          <a:prstGeom prst="rect">
            <a:avLst/>
          </a:prstGeom>
          <a:effectLst>
            <a:outerShdw blurRad="50800" dist="50800" dir="5400000" algn="ctr" rotWithShape="0">
              <a:schemeClr val="tx1"/>
            </a:outerShdw>
          </a:effectLst>
        </p:spPr>
      </p:pic>
      <p:sp>
        <p:nvSpPr>
          <p:cNvPr id="7" name="Title 1"/>
          <p:cNvSpPr txBox="1">
            <a:spLocks/>
          </p:cNvSpPr>
          <p:nvPr/>
        </p:nvSpPr>
        <p:spPr>
          <a:xfrm>
            <a:off x="228600" y="5638800"/>
            <a:ext cx="3352800" cy="990600"/>
          </a:xfrm>
          <a:prstGeom prst="rect">
            <a:avLst/>
          </a:prstGeom>
          <a:ln>
            <a:noFill/>
          </a:ln>
          <a:effectLst/>
        </p:spPr>
        <p:txBody>
          <a:bodyPr vert="horz" lIns="91440" tIns="45720" rIns="91440" bIns="45720" rtlCol="0" anchor="ctr">
            <a:normAutofit/>
          </a:bodyPr>
          <a:lstStyle/>
          <a:p>
            <a:pPr lvl="0">
              <a:spcBef>
                <a:spcPct val="0"/>
              </a:spcBef>
              <a:defRPr/>
            </a:pPr>
            <a:r>
              <a:rPr kumimoji="0" lang="en-US" b="1" i="0" u="none" strike="noStrike" kern="1200" cap="none" spc="0" normalizeH="0" baseline="0" noProof="0" dirty="0" smtClean="0">
                <a:ln>
                  <a:noFill/>
                </a:ln>
                <a:solidFill>
                  <a:srgbClr val="2CF07B"/>
                </a:solidFill>
                <a:effectLst/>
                <a:uLnTx/>
                <a:uFillTx/>
                <a:latin typeface="Arial" pitchFamily="34" charset="0"/>
                <a:ea typeface="+mj-ea"/>
                <a:cs typeface="Arial" pitchFamily="34" charset="0"/>
              </a:rPr>
              <a:t>We are successfully spread in manufacturing &amp; service sectors.</a:t>
            </a:r>
          </a:p>
        </p:txBody>
      </p:sp>
      <p:sp>
        <p:nvSpPr>
          <p:cNvPr id="8" name="Title 1"/>
          <p:cNvSpPr txBox="1">
            <a:spLocks/>
          </p:cNvSpPr>
          <p:nvPr/>
        </p:nvSpPr>
        <p:spPr>
          <a:xfrm>
            <a:off x="228600" y="2873375"/>
            <a:ext cx="2057400" cy="631825"/>
          </a:xfrm>
          <a:prstGeom prst="rect">
            <a:avLst/>
          </a:prstGeom>
          <a:ln>
            <a:noFill/>
          </a:ln>
          <a:effectLst/>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u="sng" dirty="0" smtClean="0">
                <a:solidFill>
                  <a:srgbClr val="2CF07B"/>
                </a:solidFill>
                <a:latin typeface="Impact" pitchFamily="34" charset="0"/>
                <a:ea typeface="+mj-ea"/>
                <a:cs typeface="Aharoni" pitchFamily="2" charset="-79"/>
              </a:rPr>
              <a:t>Contact  Details :</a:t>
            </a:r>
            <a:endParaRPr kumimoji="0" lang="en-US" sz="2000" b="0" i="0" u="sng" strike="noStrike" kern="1200" cap="none" spc="0" normalizeH="0" baseline="0" noProof="0" dirty="0" smtClean="0">
              <a:ln>
                <a:noFill/>
              </a:ln>
              <a:solidFill>
                <a:srgbClr val="2CF07B"/>
              </a:solidFill>
              <a:effectLst/>
              <a:uLnTx/>
              <a:uFillTx/>
              <a:latin typeface="Impact" pitchFamily="34" charset="0"/>
              <a:ea typeface="+mj-ea"/>
              <a:cs typeface="Aharoni" pitchFamily="2" charset="-79"/>
            </a:endParaRPr>
          </a:p>
        </p:txBody>
      </p:sp>
      <p:sp>
        <p:nvSpPr>
          <p:cNvPr id="9" name="TextBox 8"/>
          <p:cNvSpPr txBox="1"/>
          <p:nvPr/>
        </p:nvSpPr>
        <p:spPr>
          <a:xfrm>
            <a:off x="533400" y="3505200"/>
            <a:ext cx="8001000" cy="2400657"/>
          </a:xfrm>
          <a:prstGeom prst="rect">
            <a:avLst/>
          </a:prstGeom>
          <a:noFill/>
          <a:effectLst>
            <a:outerShdw blurRad="50800" dist="38100" dir="5400000" algn="tl" rotWithShape="0">
              <a:schemeClr val="tx1">
                <a:alpha val="95000"/>
              </a:schemeClr>
            </a:outerShdw>
          </a:effectLst>
        </p:spPr>
        <p:txBody>
          <a:bodyPr wrap="square" rtlCol="0">
            <a:spAutoFit/>
          </a:bodyPr>
          <a:lstStyle/>
          <a:p>
            <a:r>
              <a:rPr lang="en-US" b="1" dirty="0" smtClean="0">
                <a:solidFill>
                  <a:srgbClr val="FFFF00"/>
                </a:solidFill>
                <a:latin typeface="Arial" pitchFamily="34" charset="0"/>
                <a:cs typeface="Arial" pitchFamily="34" charset="0"/>
              </a:rPr>
              <a:t>Head office – 40/2, B . T. Road (</a:t>
            </a:r>
            <a:r>
              <a:rPr lang="en-US" b="1" dirty="0" err="1" smtClean="0">
                <a:solidFill>
                  <a:srgbClr val="FFFF00"/>
                </a:solidFill>
                <a:latin typeface="Arial" pitchFamily="34" charset="0"/>
                <a:cs typeface="Arial" pitchFamily="34" charset="0"/>
              </a:rPr>
              <a:t>Kantakal</a:t>
            </a:r>
            <a:r>
              <a:rPr lang="en-US" b="1" dirty="0" smtClean="0">
                <a:solidFill>
                  <a:srgbClr val="FFFF00"/>
                </a:solidFill>
                <a:latin typeface="Arial" pitchFamily="34" charset="0"/>
                <a:cs typeface="Arial" pitchFamily="34" charset="0"/>
              </a:rPr>
              <a:t>), Kolkata – 700 002, WB.</a:t>
            </a:r>
          </a:p>
          <a:p>
            <a:r>
              <a:rPr lang="en-US" b="1" dirty="0" smtClean="0">
                <a:solidFill>
                  <a:srgbClr val="FFFF00"/>
                </a:solidFill>
                <a:latin typeface="Arial" pitchFamily="34" charset="0"/>
                <a:cs typeface="Arial" pitchFamily="34" charset="0"/>
              </a:rPr>
              <a:t>Works – 37B, B .T . Road (</a:t>
            </a:r>
            <a:r>
              <a:rPr lang="en-US" b="1" dirty="0" err="1" smtClean="0">
                <a:solidFill>
                  <a:srgbClr val="FFFF00"/>
                </a:solidFill>
                <a:latin typeface="Arial" pitchFamily="34" charset="0"/>
                <a:cs typeface="Arial" pitchFamily="34" charset="0"/>
              </a:rPr>
              <a:t>Kantakal</a:t>
            </a:r>
            <a:r>
              <a:rPr lang="en-US" b="1" dirty="0" smtClean="0">
                <a:solidFill>
                  <a:srgbClr val="FFFF00"/>
                </a:solidFill>
                <a:latin typeface="Arial" pitchFamily="34" charset="0"/>
                <a:cs typeface="Arial" pitchFamily="34" charset="0"/>
              </a:rPr>
              <a:t>), Kolkata – 700 002, WB.</a:t>
            </a:r>
          </a:p>
          <a:p>
            <a:r>
              <a:rPr lang="en-US" b="1" dirty="0" smtClean="0">
                <a:solidFill>
                  <a:srgbClr val="FFFF00"/>
                </a:solidFill>
                <a:latin typeface="Arial" pitchFamily="34" charset="0"/>
                <a:cs typeface="Arial" pitchFamily="34" charset="0"/>
              </a:rPr>
              <a:t>Cell – 0-9830081365 (</a:t>
            </a:r>
            <a:r>
              <a:rPr lang="en-US" b="1" dirty="0" err="1" smtClean="0">
                <a:solidFill>
                  <a:srgbClr val="FFFF00"/>
                </a:solidFill>
                <a:latin typeface="Arial" pitchFamily="34" charset="0"/>
                <a:cs typeface="Arial" pitchFamily="34" charset="0"/>
              </a:rPr>
              <a:t>Supriyo</a:t>
            </a:r>
            <a:r>
              <a:rPr lang="en-US" b="1" dirty="0" smtClean="0">
                <a:solidFill>
                  <a:srgbClr val="FFFF00"/>
                </a:solidFill>
                <a:latin typeface="Arial" pitchFamily="34" charset="0"/>
                <a:cs typeface="Arial" pitchFamily="34" charset="0"/>
              </a:rPr>
              <a:t> </a:t>
            </a:r>
            <a:r>
              <a:rPr lang="en-US" b="1" dirty="0" err="1" smtClean="0">
                <a:solidFill>
                  <a:srgbClr val="FFFF00"/>
                </a:solidFill>
                <a:latin typeface="Arial" pitchFamily="34" charset="0"/>
                <a:cs typeface="Arial" pitchFamily="34" charset="0"/>
              </a:rPr>
              <a:t>Ghosh</a:t>
            </a:r>
            <a:r>
              <a:rPr lang="en-US" b="1" dirty="0" smtClean="0">
                <a:solidFill>
                  <a:srgbClr val="FFFF00"/>
                </a:solidFill>
                <a:latin typeface="Arial" pitchFamily="34" charset="0"/>
                <a:cs typeface="Arial" pitchFamily="34" charset="0"/>
              </a:rPr>
              <a:t>)</a:t>
            </a:r>
          </a:p>
          <a:p>
            <a:r>
              <a:rPr lang="en-US" b="1" dirty="0" smtClean="0">
                <a:solidFill>
                  <a:srgbClr val="FFFF00"/>
                </a:solidFill>
                <a:latin typeface="Arial" pitchFamily="34" charset="0"/>
                <a:cs typeface="Arial" pitchFamily="34" charset="0"/>
              </a:rPr>
              <a:t>Telephone – 033-2558-9089</a:t>
            </a:r>
          </a:p>
          <a:p>
            <a:r>
              <a:rPr lang="en-US" b="1" dirty="0" err="1" smtClean="0">
                <a:solidFill>
                  <a:srgbClr val="FFFF00"/>
                </a:solidFill>
                <a:latin typeface="Arial" pitchFamily="34" charset="0"/>
                <a:cs typeface="Arial" pitchFamily="34" charset="0"/>
              </a:rPr>
              <a:t>TeleFax</a:t>
            </a:r>
            <a:r>
              <a:rPr lang="en-US" b="1" dirty="0" smtClean="0">
                <a:solidFill>
                  <a:srgbClr val="FFFF00"/>
                </a:solidFill>
                <a:latin typeface="Arial" pitchFamily="34" charset="0"/>
                <a:cs typeface="Arial" pitchFamily="34" charset="0"/>
              </a:rPr>
              <a:t> - 033-2558-9089</a:t>
            </a:r>
          </a:p>
          <a:p>
            <a:r>
              <a:rPr lang="en-US" b="1" dirty="0" smtClean="0">
                <a:solidFill>
                  <a:srgbClr val="FFFF00"/>
                </a:solidFill>
                <a:latin typeface="Arial" pitchFamily="34" charset="0"/>
                <a:cs typeface="Arial" pitchFamily="34" charset="0"/>
              </a:rPr>
              <a:t>E-mail – gcg.ggs.kol@gmail.com / gcg_ggs@rediffmail.com</a:t>
            </a:r>
          </a:p>
          <a:p>
            <a:r>
              <a:rPr lang="en-US" b="1" dirty="0" smtClean="0">
                <a:solidFill>
                  <a:srgbClr val="FFFF00"/>
                </a:solidFill>
                <a:latin typeface="Arial" pitchFamily="34" charset="0"/>
                <a:cs typeface="Arial" pitchFamily="34" charset="0"/>
              </a:rPr>
              <a:t>Website </a:t>
            </a:r>
            <a:r>
              <a:rPr lang="en-US" sz="2400" b="1" dirty="0" smtClean="0">
                <a:solidFill>
                  <a:srgbClr val="FFFF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www.girishcalibration.com</a:t>
            </a:r>
          </a:p>
          <a:p>
            <a:endParaRPr lang="en-US"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500" autoRev="1" fill="hold">
                                          <p:stCondLst>
                                            <p:cond delay="0"/>
                                          </p:stCondLst>
                                        </p:cTn>
                                        <p:tgtEl>
                                          <p:spTgt spid="5"/>
                                        </p:tgtEl>
                                        <p:attrNameLst>
                                          <p:attrName>ppt_w</p:attrName>
                                        </p:attrNameLst>
                                      </p:cBhvr>
                                    </p:anim>
                                    <p:anim by="(#ppt_w*0.50)" calcmode="lin" valueType="num">
                                      <p:cBhvr>
                                        <p:cTn id="22" dur="500" decel="50000" autoRev="1" fill="hold">
                                          <p:stCondLst>
                                            <p:cond delay="0"/>
                                          </p:stCondLst>
                                        </p:cTn>
                                        <p:tgtEl>
                                          <p:spTgt spid="5"/>
                                        </p:tgtEl>
                                        <p:attrNameLst>
                                          <p:attrName>ppt_x</p:attrName>
                                        </p:attrNameLst>
                                      </p:cBhvr>
                                    </p:anim>
                                    <p:anim from="(-#ppt_h/2)" to="(#ppt_y)" calcmode="lin" valueType="num">
                                      <p:cBhvr>
                                        <p:cTn id="23" dur="1000" fill="hold">
                                          <p:stCondLst>
                                            <p:cond delay="0"/>
                                          </p:stCondLst>
                                        </p:cTn>
                                        <p:tgtEl>
                                          <p:spTgt spid="5"/>
                                        </p:tgtEl>
                                        <p:attrNameLst>
                                          <p:attrName>ppt_y</p:attrName>
                                        </p:attrNameLst>
                                      </p:cBhvr>
                                    </p:anim>
                                    <p:animRot by="21600000">
                                      <p:cBhvr>
                                        <p:cTn id="24" dur="1000" fill="hold">
                                          <p:stCondLst>
                                            <p:cond delay="0"/>
                                          </p:stCondLst>
                                        </p:cTn>
                                        <p:tgtEl>
                                          <p:spTgt spid="5"/>
                                        </p:tgtEl>
                                        <p:attrNameLst>
                                          <p:attrName>r</p:attrName>
                                        </p:attrNameLst>
                                      </p:cBhvr>
                                    </p:animRot>
                                  </p:childTnLst>
                                </p:cTn>
                              </p:par>
                              <p:par>
                                <p:cTn id="25" presetID="53"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Scale>
                                      <p:cBhvr>
                                        <p:cTn id="3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7"/>
                                        </p:tgtEl>
                                        <p:attrNameLst>
                                          <p:attrName>ppt_x</p:attrName>
                                          <p:attrName>ppt_y</p:attrName>
                                        </p:attrNameLst>
                                      </p:cBhvr>
                                    </p:animMotion>
                                    <p:animEffect transition="in" filter="fade">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533400" y="228600"/>
            <a:ext cx="7924800" cy="914400"/>
          </a:xfrm>
          <a:prstGeom prst="rect">
            <a:avLst/>
          </a:prstGeom>
          <a:ln>
            <a:noFill/>
          </a:ln>
          <a:effectLst>
            <a:outerShdw blurRad="50800" dist="50800" dir="5400000" algn="ctr" rotWithShape="0">
              <a:schemeClr val="tx1"/>
            </a:outerShdw>
          </a:effectLst>
        </p:spPr>
        <p:txBody>
          <a:bodyPr vert="horz" lIns="91440" tIns="45720" rIns="91440" bIns="45720" rtlCol="0" anchor="ctr">
            <a:noAutofit/>
          </a:bodyPr>
          <a:lstStyle/>
          <a:p>
            <a:pPr lvl="0" algn="ctr">
              <a:spcBef>
                <a:spcPct val="0"/>
              </a:spcBef>
              <a:defRPr/>
            </a:pPr>
            <a:r>
              <a:rPr kumimoji="0" lang="en-US" sz="2200" b="0" i="0" u="none" strike="noStrike" kern="1200" cap="none" spc="0" normalizeH="0" baseline="0" noProof="0" dirty="0" smtClean="0">
                <a:ln>
                  <a:noFill/>
                </a:ln>
                <a:solidFill>
                  <a:srgbClr val="00FFFF"/>
                </a:solidFill>
                <a:effectLst/>
                <a:uLnTx/>
                <a:uFillTx/>
                <a:latin typeface="Arial Black" pitchFamily="34" charset="0"/>
                <a:ea typeface="+mj-ea"/>
                <a:cs typeface="Aharoni" pitchFamily="2" charset="-79"/>
              </a:rPr>
              <a:t>We all need you for Leadership</a:t>
            </a:r>
            <a:r>
              <a:rPr kumimoji="0" lang="en-US" sz="2200" b="0" i="0" u="none" strike="noStrike" kern="1200" cap="none" spc="0" normalizeH="0" baseline="0" noProof="0" smtClean="0">
                <a:ln>
                  <a:noFill/>
                </a:ln>
                <a:solidFill>
                  <a:srgbClr val="00FFFF"/>
                </a:solidFill>
                <a:effectLst/>
                <a:uLnTx/>
                <a:uFillTx/>
                <a:latin typeface="Arial Black" pitchFamily="34" charset="0"/>
                <a:ea typeface="+mj-ea"/>
                <a:cs typeface="Aharoni" pitchFamily="2" charset="-79"/>
              </a:rPr>
              <a:t>, Style </a:t>
            </a:r>
            <a:r>
              <a:rPr kumimoji="0" lang="en-US" sz="2200" b="0" i="0" u="none" strike="noStrike" kern="1200" cap="none" spc="0" normalizeH="0" baseline="0" noProof="0" dirty="0" smtClean="0">
                <a:ln>
                  <a:noFill/>
                </a:ln>
                <a:solidFill>
                  <a:srgbClr val="00FFFF"/>
                </a:solidFill>
                <a:effectLst/>
                <a:uLnTx/>
                <a:uFillTx/>
                <a:latin typeface="Arial Black" pitchFamily="34" charset="0"/>
                <a:ea typeface="+mj-ea"/>
                <a:cs typeface="Aharoni" pitchFamily="2" charset="-79"/>
              </a:rPr>
              <a:t>Delegating, supporting, Coaching &amp; Directing.</a:t>
            </a:r>
          </a:p>
        </p:txBody>
      </p:sp>
      <p:sp>
        <p:nvSpPr>
          <p:cNvPr id="5" name="TextBox 4"/>
          <p:cNvSpPr txBox="1"/>
          <p:nvPr/>
        </p:nvSpPr>
        <p:spPr>
          <a:xfrm>
            <a:off x="4771104" y="3791964"/>
            <a:ext cx="4544964" cy="2677656"/>
          </a:xfrm>
          <a:prstGeom prst="rect">
            <a:avLst/>
          </a:prstGeom>
          <a:noFill/>
          <a:effectLst/>
        </p:spPr>
        <p:txBody>
          <a:bodyPr wrap="square" rtlCol="0">
            <a:spAutoFit/>
          </a:bodyPr>
          <a:lstStyle/>
          <a:p>
            <a:r>
              <a:rPr lang="en-US" sz="1500" b="1" dirty="0" smtClean="0">
                <a:solidFill>
                  <a:srgbClr val="FF0000"/>
                </a:solidFill>
                <a:latin typeface="Arial Black" pitchFamily="34" charset="0"/>
                <a:cs typeface="Arial" pitchFamily="34" charset="0"/>
              </a:rPr>
              <a:t>H.O –     </a:t>
            </a:r>
            <a:r>
              <a:rPr lang="en-US" sz="1500" b="1" dirty="0" smtClean="0">
                <a:solidFill>
                  <a:schemeClr val="bg1"/>
                </a:solidFill>
                <a:latin typeface="Arial Black" pitchFamily="34" charset="0"/>
                <a:cs typeface="Arial" pitchFamily="34" charset="0"/>
              </a:rPr>
              <a:t>40/2, B . T. Road (</a:t>
            </a:r>
            <a:r>
              <a:rPr lang="en-US" sz="1500" b="1" dirty="0" err="1" smtClean="0">
                <a:solidFill>
                  <a:schemeClr val="bg1"/>
                </a:solidFill>
                <a:latin typeface="Arial Black" pitchFamily="34" charset="0"/>
                <a:cs typeface="Arial" pitchFamily="34" charset="0"/>
              </a:rPr>
              <a:t>Kantakal</a:t>
            </a:r>
            <a:r>
              <a:rPr lang="en-US" sz="1500" b="1" dirty="0" smtClean="0">
                <a:solidFill>
                  <a:schemeClr val="bg1"/>
                </a:solidFill>
                <a:latin typeface="Arial Black" pitchFamily="34" charset="0"/>
                <a:cs typeface="Arial" pitchFamily="34" charset="0"/>
              </a:rPr>
              <a:t>), </a:t>
            </a:r>
          </a:p>
          <a:p>
            <a:r>
              <a:rPr lang="en-US" sz="1500" b="1" dirty="0" smtClean="0">
                <a:solidFill>
                  <a:schemeClr val="bg1"/>
                </a:solidFill>
                <a:latin typeface="Arial Black" pitchFamily="34" charset="0"/>
                <a:cs typeface="Arial" pitchFamily="34" charset="0"/>
              </a:rPr>
              <a:t>              </a:t>
            </a:r>
            <a:r>
              <a:rPr lang="en-US" sz="1500" b="1" dirty="0" err="1" smtClean="0">
                <a:solidFill>
                  <a:schemeClr val="bg1"/>
                </a:solidFill>
                <a:latin typeface="Arial Black" pitchFamily="34" charset="0"/>
                <a:cs typeface="Arial" pitchFamily="34" charset="0"/>
              </a:rPr>
              <a:t>Kol</a:t>
            </a:r>
            <a:r>
              <a:rPr lang="en-US" sz="1500" b="1" dirty="0" smtClean="0">
                <a:solidFill>
                  <a:schemeClr val="bg1"/>
                </a:solidFill>
                <a:latin typeface="Arial Black" pitchFamily="34" charset="0"/>
                <a:cs typeface="Arial" pitchFamily="34" charset="0"/>
              </a:rPr>
              <a:t> – 2, WB.</a:t>
            </a:r>
          </a:p>
          <a:p>
            <a:r>
              <a:rPr lang="en-US" sz="1500" b="1" dirty="0" smtClean="0">
                <a:solidFill>
                  <a:srgbClr val="FF0000"/>
                </a:solidFill>
                <a:latin typeface="Arial Black" pitchFamily="34" charset="0"/>
                <a:cs typeface="Arial" pitchFamily="34" charset="0"/>
              </a:rPr>
              <a:t>Works – </a:t>
            </a:r>
            <a:r>
              <a:rPr lang="en-US" sz="1500" b="1" dirty="0" smtClean="0">
                <a:solidFill>
                  <a:schemeClr val="bg1"/>
                </a:solidFill>
                <a:latin typeface="Arial Black" pitchFamily="34" charset="0"/>
                <a:cs typeface="Arial" pitchFamily="34" charset="0"/>
              </a:rPr>
              <a:t>37B, B . T. Road (</a:t>
            </a:r>
            <a:r>
              <a:rPr lang="en-US" sz="1500" b="1" dirty="0" err="1" smtClean="0">
                <a:solidFill>
                  <a:schemeClr val="bg1"/>
                </a:solidFill>
                <a:latin typeface="Arial Black" pitchFamily="34" charset="0"/>
                <a:cs typeface="Arial" pitchFamily="34" charset="0"/>
              </a:rPr>
              <a:t>Kantakal</a:t>
            </a:r>
            <a:r>
              <a:rPr lang="en-US" sz="1500" b="1" dirty="0" smtClean="0">
                <a:solidFill>
                  <a:schemeClr val="bg1"/>
                </a:solidFill>
                <a:latin typeface="Arial Black" pitchFamily="34" charset="0"/>
                <a:cs typeface="Arial" pitchFamily="34" charset="0"/>
              </a:rPr>
              <a:t>),</a:t>
            </a:r>
          </a:p>
          <a:p>
            <a:r>
              <a:rPr lang="en-US" sz="1500" b="1" dirty="0" smtClean="0">
                <a:solidFill>
                  <a:schemeClr val="bg1"/>
                </a:solidFill>
                <a:latin typeface="Arial Black" pitchFamily="34" charset="0"/>
                <a:cs typeface="Arial" pitchFamily="34" charset="0"/>
              </a:rPr>
              <a:t>              </a:t>
            </a:r>
            <a:r>
              <a:rPr lang="en-US" sz="1500" b="1" dirty="0" err="1" smtClean="0">
                <a:solidFill>
                  <a:schemeClr val="bg1"/>
                </a:solidFill>
                <a:latin typeface="Arial Black" pitchFamily="34" charset="0"/>
                <a:cs typeface="Arial" pitchFamily="34" charset="0"/>
              </a:rPr>
              <a:t>Kol</a:t>
            </a:r>
            <a:r>
              <a:rPr lang="en-US" sz="1500" b="1" dirty="0" smtClean="0">
                <a:solidFill>
                  <a:schemeClr val="bg1"/>
                </a:solidFill>
                <a:latin typeface="Arial Black" pitchFamily="34" charset="0"/>
                <a:cs typeface="Arial" pitchFamily="34" charset="0"/>
              </a:rPr>
              <a:t> – 2, WB.</a:t>
            </a:r>
          </a:p>
          <a:p>
            <a:r>
              <a:rPr lang="en-US" sz="1500" b="1" dirty="0" smtClean="0">
                <a:solidFill>
                  <a:srgbClr val="FF0000"/>
                </a:solidFill>
                <a:latin typeface="Arial Black" pitchFamily="34" charset="0"/>
                <a:cs typeface="Arial" pitchFamily="34" charset="0"/>
              </a:rPr>
              <a:t>Cell –     </a:t>
            </a:r>
            <a:r>
              <a:rPr lang="en-US" sz="1500" b="1" dirty="0" smtClean="0">
                <a:solidFill>
                  <a:schemeClr val="bg1"/>
                </a:solidFill>
                <a:latin typeface="Arial Black" pitchFamily="34" charset="0"/>
                <a:cs typeface="Arial" pitchFamily="34" charset="0"/>
              </a:rPr>
              <a:t>0-9830081365 (</a:t>
            </a:r>
            <a:r>
              <a:rPr lang="en-US" sz="1500" b="1" dirty="0" err="1" smtClean="0">
                <a:solidFill>
                  <a:schemeClr val="bg1"/>
                </a:solidFill>
                <a:latin typeface="Arial Black" pitchFamily="34" charset="0"/>
                <a:cs typeface="Arial" pitchFamily="34" charset="0"/>
              </a:rPr>
              <a:t>Supriyo</a:t>
            </a:r>
            <a:r>
              <a:rPr lang="en-US" sz="1500" b="1" dirty="0" smtClean="0">
                <a:solidFill>
                  <a:schemeClr val="bg1"/>
                </a:solidFill>
                <a:latin typeface="Arial Black" pitchFamily="34" charset="0"/>
                <a:cs typeface="Arial" pitchFamily="34" charset="0"/>
              </a:rPr>
              <a:t> </a:t>
            </a:r>
            <a:r>
              <a:rPr lang="en-US" sz="1500" b="1" dirty="0" err="1" smtClean="0">
                <a:solidFill>
                  <a:schemeClr val="bg1"/>
                </a:solidFill>
                <a:latin typeface="Arial Black" pitchFamily="34" charset="0"/>
                <a:cs typeface="Arial" pitchFamily="34" charset="0"/>
              </a:rPr>
              <a:t>Ghosh</a:t>
            </a:r>
            <a:r>
              <a:rPr lang="en-US" sz="1500" b="1" dirty="0" smtClean="0">
                <a:solidFill>
                  <a:schemeClr val="bg1"/>
                </a:solidFill>
                <a:latin typeface="Arial Black" pitchFamily="34" charset="0"/>
                <a:cs typeface="Arial" pitchFamily="34" charset="0"/>
              </a:rPr>
              <a:t>)</a:t>
            </a:r>
          </a:p>
          <a:p>
            <a:r>
              <a:rPr lang="en-US" sz="1500" b="1" dirty="0" smtClean="0">
                <a:solidFill>
                  <a:srgbClr val="FF0000"/>
                </a:solidFill>
                <a:latin typeface="Arial Black" pitchFamily="34" charset="0"/>
                <a:cs typeface="Arial" pitchFamily="34" charset="0"/>
              </a:rPr>
              <a:t>Telephone – </a:t>
            </a:r>
            <a:r>
              <a:rPr lang="en-US" sz="1500" b="1" dirty="0" smtClean="0">
                <a:solidFill>
                  <a:schemeClr val="bg1"/>
                </a:solidFill>
                <a:latin typeface="Arial Black" pitchFamily="34" charset="0"/>
                <a:cs typeface="Arial" pitchFamily="34" charset="0"/>
              </a:rPr>
              <a:t>033-2558-9089</a:t>
            </a:r>
          </a:p>
          <a:p>
            <a:r>
              <a:rPr lang="en-US" sz="1500" b="1" dirty="0" err="1" smtClean="0">
                <a:solidFill>
                  <a:srgbClr val="FF0000"/>
                </a:solidFill>
                <a:latin typeface="Arial Black" pitchFamily="34" charset="0"/>
                <a:cs typeface="Arial" pitchFamily="34" charset="0"/>
              </a:rPr>
              <a:t>TeleFax</a:t>
            </a:r>
            <a:r>
              <a:rPr lang="en-US" sz="1500" b="1" dirty="0" smtClean="0">
                <a:solidFill>
                  <a:srgbClr val="FF0000"/>
                </a:solidFill>
                <a:latin typeface="Arial Black" pitchFamily="34" charset="0"/>
                <a:cs typeface="Arial" pitchFamily="34" charset="0"/>
              </a:rPr>
              <a:t> –    </a:t>
            </a:r>
            <a:r>
              <a:rPr lang="en-US" sz="1500" b="1" dirty="0" smtClean="0">
                <a:solidFill>
                  <a:schemeClr val="bg1"/>
                </a:solidFill>
                <a:latin typeface="Arial Black" pitchFamily="34" charset="0"/>
                <a:cs typeface="Arial" pitchFamily="34" charset="0"/>
              </a:rPr>
              <a:t> 033-2558-9089</a:t>
            </a:r>
          </a:p>
          <a:p>
            <a:r>
              <a:rPr lang="en-US" sz="1500" b="1" dirty="0" smtClean="0">
                <a:solidFill>
                  <a:srgbClr val="FF0000"/>
                </a:solidFill>
                <a:latin typeface="Arial Black" pitchFamily="34" charset="0"/>
                <a:cs typeface="Arial" pitchFamily="34" charset="0"/>
              </a:rPr>
              <a:t>E-mail –        </a:t>
            </a:r>
            <a:r>
              <a:rPr lang="en-US" sz="1500" b="1" dirty="0" smtClean="0">
                <a:solidFill>
                  <a:schemeClr val="bg1"/>
                </a:solidFill>
                <a:latin typeface="Arial Black" pitchFamily="34" charset="0"/>
                <a:cs typeface="Arial" pitchFamily="34" charset="0"/>
              </a:rPr>
              <a:t>gcg.ggs.kol@gmail.com/</a:t>
            </a:r>
          </a:p>
          <a:p>
            <a:r>
              <a:rPr lang="en-US" sz="1500" b="1" dirty="0" smtClean="0">
                <a:solidFill>
                  <a:srgbClr val="FFFF00"/>
                </a:solidFill>
                <a:latin typeface="Arial Black" pitchFamily="34" charset="0"/>
                <a:cs typeface="Arial" pitchFamily="34" charset="0"/>
              </a:rPr>
              <a:t>                     </a:t>
            </a:r>
            <a:r>
              <a:rPr lang="en-US" sz="1500" b="1" dirty="0" smtClean="0">
                <a:solidFill>
                  <a:schemeClr val="bg1"/>
                </a:solidFill>
                <a:latin typeface="Arial Black" pitchFamily="34" charset="0"/>
                <a:cs typeface="Arial" pitchFamily="34" charset="0"/>
              </a:rPr>
              <a:t>gcg_ggs@rediffmail.com</a:t>
            </a:r>
          </a:p>
          <a:p>
            <a:r>
              <a:rPr lang="en-US" sz="1500" b="1" dirty="0" smtClean="0">
                <a:solidFill>
                  <a:schemeClr val="bg1"/>
                </a:solidFill>
                <a:latin typeface="Arial Black" pitchFamily="34" charset="0"/>
                <a:cs typeface="Arial" pitchFamily="34" charset="0"/>
              </a:rPr>
              <a:t>Website –     </a:t>
            </a:r>
            <a:r>
              <a:rPr lang="en-US" sz="1500" b="1" dirty="0" smtClean="0">
                <a:solidFill>
                  <a:srgbClr val="FF0000"/>
                </a:solidFill>
                <a:latin typeface="Arial Black" pitchFamily="34" charset="0"/>
                <a:cs typeface="Arial" pitchFamily="34" charset="0"/>
              </a:rPr>
              <a:t>www.girishcalibration.com</a:t>
            </a:r>
          </a:p>
          <a:p>
            <a:r>
              <a:rPr lang="en-US" b="1" dirty="0" smtClean="0">
                <a:solidFill>
                  <a:schemeClr val="bg1"/>
                </a:solidFill>
                <a:latin typeface="Arial" pitchFamily="34" charset="0"/>
                <a:cs typeface="Arial" pitchFamily="34" charset="0"/>
              </a:rPr>
              <a:t> </a:t>
            </a:r>
            <a:endParaRPr lang="en-US"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1"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53"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17" presetClass="entr" presetSubtype="10" fill="hold" grpId="1"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252" y="511124"/>
            <a:ext cx="8689148" cy="1698676"/>
          </a:xfrm>
        </p:spPr>
        <p:txBody>
          <a:bodyPr>
            <a:normAutofit fontScale="92500" lnSpcReduction="20000"/>
          </a:bodyPr>
          <a:lstStyle/>
          <a:p>
            <a:pPr algn="just">
              <a:buNone/>
            </a:pPr>
            <a:r>
              <a:rPr lang="en-US" sz="2000" dirty="0" smtClean="0">
                <a:solidFill>
                  <a:schemeClr val="bg1">
                    <a:lumMod val="75000"/>
                  </a:schemeClr>
                </a:solidFill>
                <a:latin typeface="Aharoni" pitchFamily="2" charset="-79"/>
                <a:cs typeface="Aharoni" pitchFamily="2" charset="-79"/>
              </a:rPr>
              <a:t>WHO ARE WE?</a:t>
            </a:r>
            <a:endParaRPr lang="en-US" sz="2000" dirty="0">
              <a:solidFill>
                <a:schemeClr val="bg1">
                  <a:lumMod val="75000"/>
                </a:schemeClr>
              </a:solidFill>
              <a:latin typeface="Aharoni" pitchFamily="2" charset="-79"/>
              <a:cs typeface="Aharoni" pitchFamily="2" charset="-79"/>
            </a:endParaRPr>
          </a:p>
          <a:p>
            <a:pPr algn="just">
              <a:buNone/>
            </a:pPr>
            <a:r>
              <a:rPr lang="en-US" sz="1700" dirty="0" smtClean="0">
                <a:solidFill>
                  <a:schemeClr val="bg1"/>
                </a:solidFill>
                <a:latin typeface="Arial" pitchFamily="34" charset="0"/>
                <a:cs typeface="Arial" pitchFamily="34" charset="0"/>
              </a:rPr>
              <a:t>We are an independent company head quartered in Kolkata, India undertaking tank calibration, inspection, certification ultrasonic testing, tank settlement and tilt survey. Our company is government approved license for calibration of petroleum, chemicals, oil and liquid storage tanks. Our calibration of tanks helped many companies in achieving and maintaining ISO quality certification with the desired accuracy, traceability and measurement standard required by ISO. </a:t>
            </a:r>
            <a:endParaRPr lang="en-US" sz="1700" dirty="0">
              <a:latin typeface="Arial" pitchFamily="34" charset="0"/>
              <a:cs typeface="Arial" pitchFamily="34" charset="0"/>
            </a:endParaRPr>
          </a:p>
          <a:p>
            <a:pPr>
              <a:buFont typeface="Wingdings" pitchFamily="2" charset="2"/>
              <a:buChar char="q"/>
            </a:pPr>
            <a:endParaRPr lang="en-US" sz="1700" dirty="0">
              <a:latin typeface="Arial" pitchFamily="34" charset="0"/>
              <a:cs typeface="Arial" pitchFamily="34" charset="0"/>
            </a:endParaRPr>
          </a:p>
        </p:txBody>
      </p:sp>
      <p:sp>
        <p:nvSpPr>
          <p:cNvPr id="6" name="Title 1"/>
          <p:cNvSpPr txBox="1">
            <a:spLocks/>
          </p:cNvSpPr>
          <p:nvPr/>
        </p:nvSpPr>
        <p:spPr>
          <a:xfrm>
            <a:off x="203976" y="-76200"/>
            <a:ext cx="1548624" cy="631825"/>
          </a:xfrm>
          <a:prstGeom prst="rect">
            <a:avLst/>
          </a:prstGeom>
          <a:ln>
            <a:noFill/>
          </a:ln>
          <a:effectLst/>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5">
                    <a:lumMod val="40000"/>
                    <a:lumOff val="60000"/>
                  </a:schemeClr>
                </a:solidFill>
                <a:effectLst/>
                <a:uLnTx/>
                <a:uFillTx/>
                <a:latin typeface="Arial Black" pitchFamily="34" charset="0"/>
                <a:ea typeface="+mj-ea"/>
                <a:cs typeface="Aharoni" pitchFamily="2" charset="-79"/>
              </a:rPr>
              <a:t>About Us</a:t>
            </a:r>
          </a:p>
        </p:txBody>
      </p:sp>
      <p:sp>
        <p:nvSpPr>
          <p:cNvPr id="10" name="Content Placeholder 2"/>
          <p:cNvSpPr txBox="1">
            <a:spLocks/>
          </p:cNvSpPr>
          <p:nvPr/>
        </p:nvSpPr>
        <p:spPr>
          <a:xfrm>
            <a:off x="228600" y="2111324"/>
            <a:ext cx="8689148" cy="17526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bg1">
                    <a:lumMod val="75000"/>
                  </a:schemeClr>
                </a:solidFill>
                <a:effectLst/>
                <a:uLnTx/>
                <a:uFillTx/>
                <a:latin typeface="Aharoni" pitchFamily="2" charset="-79"/>
                <a:ea typeface="+mn-ea"/>
                <a:cs typeface="Aharoni" pitchFamily="2" charset="-79"/>
              </a:rPr>
              <a:t>OUR EDGE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We are now consortium of efficient. Responsive and experienced engineers with on – field technical expertise</a:t>
            </a:r>
            <a:r>
              <a:rPr kumimoji="0" lang="en-US" sz="1600" b="0" i="0" u="none" strike="noStrike" kern="1200" cap="none" spc="0" normalizeH="0" noProof="0" dirty="0" smtClean="0">
                <a:ln>
                  <a:noFill/>
                </a:ln>
                <a:solidFill>
                  <a:schemeClr val="bg1"/>
                </a:solidFill>
                <a:effectLst/>
                <a:uLnTx/>
                <a:uFillTx/>
                <a:latin typeface="Arial" pitchFamily="34" charset="0"/>
                <a:ea typeface="+mn-ea"/>
                <a:cs typeface="Arial" pitchFamily="34" charset="0"/>
              </a:rPr>
              <a:t> combined with computer – aided mathematical volume analysis. We certainly have the edge with constant technological innovation and </a:t>
            </a:r>
            <a:r>
              <a:rPr kumimoji="0" lang="en-US" sz="1600" b="0" i="0" u="none" strike="noStrike" kern="1200" cap="none" spc="0" normalizeH="0" noProof="0" dirty="0" err="1" smtClean="0">
                <a:ln>
                  <a:noFill/>
                </a:ln>
                <a:solidFill>
                  <a:schemeClr val="bg1"/>
                </a:solidFill>
                <a:effectLst/>
                <a:uLnTx/>
                <a:uFillTx/>
                <a:latin typeface="Arial" pitchFamily="34" charset="0"/>
                <a:ea typeface="+mn-ea"/>
                <a:cs typeface="Arial" pitchFamily="34" charset="0"/>
              </a:rPr>
              <a:t>upgradation</a:t>
            </a:r>
            <a:r>
              <a:rPr kumimoji="0" lang="en-US" sz="1600" b="0" i="0" u="none" strike="noStrike" kern="1200" cap="none" spc="0" normalizeH="0" noProof="0" dirty="0" smtClean="0">
                <a:ln>
                  <a:noFill/>
                </a:ln>
                <a:solidFill>
                  <a:schemeClr val="bg1"/>
                </a:solidFill>
                <a:effectLst/>
                <a:uLnTx/>
                <a:uFillTx/>
                <a:latin typeface="Arial" pitchFamily="34" charset="0"/>
                <a:ea typeface="+mn-ea"/>
                <a:cs typeface="Arial" pitchFamily="34" charset="0"/>
              </a:rPr>
              <a:t> - meeting international standard and solving intricate problems like tilted horizontal tanks and volume of uneven floors. </a:t>
            </a:r>
            <a:r>
              <a:rPr kumimoji="0" lang="en-US" sz="16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1" name="Content Placeholder 2"/>
          <p:cNvSpPr txBox="1">
            <a:spLocks/>
          </p:cNvSpPr>
          <p:nvPr/>
        </p:nvSpPr>
        <p:spPr>
          <a:xfrm>
            <a:off x="228600" y="3669320"/>
            <a:ext cx="8689148" cy="1219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bg1">
                    <a:lumMod val="75000"/>
                  </a:schemeClr>
                </a:solidFill>
                <a:effectLst/>
                <a:uLnTx/>
                <a:uFillTx/>
                <a:latin typeface="Aharoni" pitchFamily="2" charset="-79"/>
                <a:ea typeface="+mn-ea"/>
                <a:cs typeface="Aharoni" pitchFamily="2" charset="-79"/>
              </a:rPr>
              <a:t>OUR COMMITMENT</a:t>
            </a:r>
          </a:p>
          <a:p>
            <a:pPr marL="342900" lvl="0" indent="-342900" algn="just">
              <a:spcBef>
                <a:spcPct val="20000"/>
              </a:spcBef>
            </a:pPr>
            <a:r>
              <a:rPr lang="en-US" sz="1600" dirty="0" smtClean="0">
                <a:solidFill>
                  <a:schemeClr val="bg1"/>
                </a:solidFill>
                <a:latin typeface="Arial" pitchFamily="34" charset="0"/>
                <a:cs typeface="Arial" pitchFamily="34" charset="0"/>
              </a:rPr>
              <a:t>The leading company in calibration world. We are committed to meet consumers requirement by offering consistent quality service and at competitive price. Company’s profit depends on the accuracy of storage tank calibration chart. </a:t>
            </a:r>
            <a:endParaRPr kumimoji="0" lang="en-US" sz="1600" b="1" i="0" u="none" strike="noStrike" kern="1200" cap="none" spc="0" normalizeH="0" baseline="0" noProof="0" dirty="0" smtClean="0">
              <a:ln>
                <a:noFill/>
              </a:ln>
              <a:solidFill>
                <a:schemeClr val="bg1">
                  <a:lumMod val="75000"/>
                </a:schemeClr>
              </a:solidFill>
              <a:effectLst/>
              <a:uLnTx/>
              <a:uFillTx/>
              <a:latin typeface="Aharoni" pitchFamily="2" charset="-79"/>
              <a:ea typeface="+mn-ea"/>
              <a:cs typeface="Aharoni" pitchFamily="2" charset="-79"/>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2" name="Content Placeholder 2"/>
          <p:cNvSpPr txBox="1">
            <a:spLocks/>
          </p:cNvSpPr>
          <p:nvPr/>
        </p:nvSpPr>
        <p:spPr>
          <a:xfrm>
            <a:off x="228600" y="4764256"/>
            <a:ext cx="8689148" cy="143022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bg1">
                    <a:lumMod val="75000"/>
                  </a:schemeClr>
                </a:solidFill>
                <a:effectLst/>
                <a:uLnTx/>
                <a:uFillTx/>
                <a:latin typeface="Aharoni" pitchFamily="2" charset="-79"/>
                <a:ea typeface="+mn-ea"/>
                <a:cs typeface="Aharoni" pitchFamily="2" charset="-79"/>
              </a:rPr>
              <a:t>OUR FOCUS</a:t>
            </a:r>
          </a:p>
          <a:p>
            <a:pPr marL="342900" lvl="0" indent="-342900" algn="just">
              <a:spcBef>
                <a:spcPct val="20000"/>
              </a:spcBef>
            </a:pPr>
            <a:r>
              <a:rPr lang="en-US" sz="1600" dirty="0" smtClean="0">
                <a:solidFill>
                  <a:schemeClr val="bg1"/>
                </a:solidFill>
                <a:latin typeface="Arial" pitchFamily="34" charset="0"/>
                <a:cs typeface="Arial" pitchFamily="34" charset="0"/>
              </a:rPr>
              <a:t>To make the tank owner understand the extreme importance of accurate volumes. Tank calibration and survey helps the owner of the tank to get a through feedback about inventory, product quality and tank health, which if wrongly executed may prove costly and disastrous. A through understanding of any tank characteristic has earned us the reputation of a first hand solution provider in the industry – In India.   </a:t>
            </a:r>
            <a:endParaRPr kumimoji="0" lang="en-US" sz="1600" b="1" i="0" u="none" strike="noStrike" kern="1200" cap="none" spc="0" normalizeH="0" baseline="0" noProof="0" dirty="0" smtClean="0">
              <a:ln>
                <a:noFill/>
              </a:ln>
              <a:solidFill>
                <a:schemeClr val="bg1">
                  <a:lumMod val="75000"/>
                </a:schemeClr>
              </a:solidFill>
              <a:effectLst/>
              <a:uLnTx/>
              <a:uFillTx/>
              <a:latin typeface="Aharoni" pitchFamily="2" charset="-79"/>
              <a:ea typeface="+mn-ea"/>
              <a:cs typeface="Aharoni" pitchFamily="2" charset="-79"/>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0-#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980" y="457200"/>
            <a:ext cx="8765348" cy="4876800"/>
          </a:xfrm>
        </p:spPr>
        <p:txBody>
          <a:bodyPr>
            <a:normAutofit/>
          </a:bodyPr>
          <a:lstStyle/>
          <a:p>
            <a:pPr algn="just">
              <a:buNone/>
            </a:pPr>
            <a:r>
              <a:rPr lang="en-US" sz="1300" dirty="0" smtClean="0">
                <a:solidFill>
                  <a:schemeClr val="bg1"/>
                </a:solidFill>
                <a:latin typeface="Arial" pitchFamily="34" charset="0"/>
                <a:cs typeface="Arial" pitchFamily="34" charset="0"/>
              </a:rPr>
              <a:t>Our vision is to become the recognized industry leader by our customers in the Storage Tank Calibration businesses in which we compete.</a:t>
            </a:r>
          </a:p>
          <a:p>
            <a:pPr>
              <a:buNone/>
            </a:pPr>
            <a:r>
              <a:rPr lang="en-US" sz="1300" b="1" dirty="0" smtClean="0">
                <a:solidFill>
                  <a:schemeClr val="bg1"/>
                </a:solidFill>
                <a:latin typeface="Arial" pitchFamily="34" charset="0"/>
                <a:cs typeface="Arial" pitchFamily="34" charset="0"/>
              </a:rPr>
              <a:t>      </a:t>
            </a:r>
            <a:r>
              <a:rPr lang="en-US" sz="1300" b="1" u="sng" dirty="0" smtClean="0">
                <a:solidFill>
                  <a:schemeClr val="bg1"/>
                </a:solidFill>
                <a:latin typeface="Arial" pitchFamily="34" charset="0"/>
                <a:cs typeface="Arial" pitchFamily="34" charset="0"/>
              </a:rPr>
              <a:t>Safety</a:t>
            </a:r>
            <a:r>
              <a:rPr lang="en-US" sz="1300" dirty="0" smtClean="0">
                <a:solidFill>
                  <a:schemeClr val="bg1"/>
                </a:solidFill>
                <a:latin typeface="Arial" pitchFamily="34" charset="0"/>
                <a:cs typeface="Arial" pitchFamily="34" charset="0"/>
              </a:rPr>
              <a:t> – Safety serves as a barometer of our company’s overall success and is a specific measure of our operating excellence </a:t>
            </a:r>
            <a:br>
              <a:rPr lang="en-US" sz="1300" dirty="0" smtClean="0">
                <a:solidFill>
                  <a:schemeClr val="bg1"/>
                </a:solidFill>
                <a:latin typeface="Arial" pitchFamily="34" charset="0"/>
                <a:cs typeface="Arial" pitchFamily="34" charset="0"/>
              </a:rPr>
            </a:br>
            <a:r>
              <a:rPr lang="en-US" sz="1300" b="1" u="sng" dirty="0" smtClean="0">
                <a:solidFill>
                  <a:schemeClr val="bg1"/>
                </a:solidFill>
                <a:latin typeface="Arial" pitchFamily="34" charset="0"/>
                <a:cs typeface="Arial" pitchFamily="34" charset="0"/>
              </a:rPr>
              <a:t>Trust</a:t>
            </a:r>
            <a:r>
              <a:rPr lang="en-US" sz="1300" dirty="0" smtClean="0">
                <a:solidFill>
                  <a:schemeClr val="bg1"/>
                </a:solidFill>
                <a:latin typeface="Arial" pitchFamily="34" charset="0"/>
                <a:cs typeface="Arial" pitchFamily="34" charset="0"/>
              </a:rPr>
              <a:t> – Trust is the mutual respect for and confidence in people. Trust recognizes the importance of individuals and appreciates their diverse opinions. Trust compels us to share information and encourage new ideas. It requires an open, honest, forthright manner. </a:t>
            </a:r>
            <a:br>
              <a:rPr lang="en-US" sz="1300" dirty="0" smtClean="0">
                <a:solidFill>
                  <a:schemeClr val="bg1"/>
                </a:solidFill>
                <a:latin typeface="Arial" pitchFamily="34" charset="0"/>
                <a:cs typeface="Arial" pitchFamily="34" charset="0"/>
              </a:rPr>
            </a:br>
            <a:r>
              <a:rPr lang="en-US" sz="1300" b="1" u="sng" dirty="0" smtClean="0">
                <a:solidFill>
                  <a:schemeClr val="bg1"/>
                </a:solidFill>
                <a:latin typeface="Arial" pitchFamily="34" charset="0"/>
                <a:cs typeface="Arial" pitchFamily="34" charset="0"/>
              </a:rPr>
              <a:t>Teamwork</a:t>
            </a:r>
            <a:r>
              <a:rPr lang="en-US" sz="1300" dirty="0" smtClean="0">
                <a:solidFill>
                  <a:schemeClr val="bg1"/>
                </a:solidFill>
                <a:latin typeface="Arial" pitchFamily="34" charset="0"/>
                <a:cs typeface="Arial" pitchFamily="34" charset="0"/>
              </a:rPr>
              <a:t> – Teamwork is personal involvement and collaboration in a team environment. It includes setting a common goal in support of business objectives, making an individual commitment to the team’s success and recognizing the success of the team. </a:t>
            </a:r>
            <a:br>
              <a:rPr lang="en-US" sz="1300" dirty="0" smtClean="0">
                <a:solidFill>
                  <a:schemeClr val="bg1"/>
                </a:solidFill>
                <a:latin typeface="Arial" pitchFamily="34" charset="0"/>
                <a:cs typeface="Arial" pitchFamily="34" charset="0"/>
              </a:rPr>
            </a:br>
            <a:r>
              <a:rPr lang="en-US" sz="1300" b="1" u="sng" dirty="0" smtClean="0">
                <a:solidFill>
                  <a:schemeClr val="bg1"/>
                </a:solidFill>
                <a:latin typeface="Arial" pitchFamily="34" charset="0"/>
                <a:cs typeface="Arial" pitchFamily="34" charset="0"/>
              </a:rPr>
              <a:t>Accountability</a:t>
            </a:r>
            <a:r>
              <a:rPr lang="en-US" sz="1300" u="sng" dirty="0" smtClean="0">
                <a:solidFill>
                  <a:schemeClr val="bg1"/>
                </a:solidFill>
                <a:latin typeface="Arial" pitchFamily="34" charset="0"/>
                <a:cs typeface="Arial" pitchFamily="34" charset="0"/>
              </a:rPr>
              <a:t> </a:t>
            </a:r>
            <a:r>
              <a:rPr lang="en-US" sz="1300" dirty="0" smtClean="0">
                <a:solidFill>
                  <a:schemeClr val="bg1"/>
                </a:solidFill>
                <a:latin typeface="Arial" pitchFamily="34" charset="0"/>
                <a:cs typeface="Arial" pitchFamily="34" charset="0"/>
              </a:rPr>
              <a:t>– Being accountable means every employee assumes ownership and responsibility for his or her own work, regardless of the job they perform. Being accountable means making decisions and holding oneself responsible for the consequences of those choices.  </a:t>
            </a:r>
            <a:br>
              <a:rPr lang="en-US" sz="1300" dirty="0" smtClean="0">
                <a:solidFill>
                  <a:schemeClr val="bg1"/>
                </a:solidFill>
                <a:latin typeface="Arial" pitchFamily="34" charset="0"/>
                <a:cs typeface="Arial" pitchFamily="34" charset="0"/>
              </a:rPr>
            </a:br>
            <a:r>
              <a:rPr lang="en-US" sz="1300" b="1" u="sng" dirty="0" smtClean="0">
                <a:solidFill>
                  <a:schemeClr val="bg1"/>
                </a:solidFill>
                <a:latin typeface="Arial" pitchFamily="34" charset="0"/>
                <a:cs typeface="Arial" pitchFamily="34" charset="0"/>
              </a:rPr>
              <a:t>Quality</a:t>
            </a:r>
            <a:r>
              <a:rPr lang="en-US" sz="1300" dirty="0" smtClean="0">
                <a:solidFill>
                  <a:schemeClr val="bg1"/>
                </a:solidFill>
                <a:latin typeface="Arial" pitchFamily="34" charset="0"/>
                <a:cs typeface="Arial" pitchFamily="34" charset="0"/>
              </a:rPr>
              <a:t> – Quality is the primary determinant of customer satisfaction and loyalty, and it requires employees to continuously provide internal and external customers with the right product or service...done right...the first time. In today’s increasingly competitive business environment, better quality translates into better value for our customers and, subsequently, better value for their customers-and this is the very essence of competitive differentiation.</a:t>
            </a:r>
            <a:endParaRPr lang="en-US" sz="1300" b="1" dirty="0" smtClean="0">
              <a:solidFill>
                <a:schemeClr val="bg1"/>
              </a:solidFill>
              <a:latin typeface="Arial" pitchFamily="34" charset="0"/>
              <a:cs typeface="Arial" pitchFamily="34" charset="0"/>
            </a:endParaRPr>
          </a:p>
          <a:p>
            <a:pPr>
              <a:buNone/>
            </a:pPr>
            <a:endParaRPr lang="en-US" sz="1300" dirty="0">
              <a:solidFill>
                <a:schemeClr val="bg1"/>
              </a:solidFill>
              <a:latin typeface="Arial" pitchFamily="34" charset="0"/>
              <a:cs typeface="Arial" pitchFamily="34" charset="0"/>
            </a:endParaRPr>
          </a:p>
        </p:txBody>
      </p:sp>
      <p:sp>
        <p:nvSpPr>
          <p:cNvPr id="6" name="Title 1"/>
          <p:cNvSpPr txBox="1">
            <a:spLocks/>
          </p:cNvSpPr>
          <p:nvPr/>
        </p:nvSpPr>
        <p:spPr>
          <a:xfrm>
            <a:off x="161772" y="-76200"/>
            <a:ext cx="1971828" cy="631825"/>
          </a:xfrm>
          <a:prstGeom prst="rect">
            <a:avLst/>
          </a:prstGeom>
          <a:ln>
            <a:noFill/>
          </a:ln>
          <a:effectLst/>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5">
                    <a:lumMod val="40000"/>
                    <a:lumOff val="60000"/>
                  </a:schemeClr>
                </a:solidFill>
                <a:effectLst/>
                <a:uLnTx/>
                <a:uFillTx/>
                <a:latin typeface="Arial Black" pitchFamily="34" charset="0"/>
                <a:ea typeface="+mj-ea"/>
                <a:cs typeface="Aharoni" pitchFamily="2" charset="-79"/>
              </a:rPr>
              <a:t>OUR VISION</a:t>
            </a:r>
          </a:p>
        </p:txBody>
      </p:sp>
      <p:sp>
        <p:nvSpPr>
          <p:cNvPr id="12" name="Content Placeholder 2"/>
          <p:cNvSpPr txBox="1">
            <a:spLocks/>
          </p:cNvSpPr>
          <p:nvPr/>
        </p:nvSpPr>
        <p:spPr>
          <a:xfrm>
            <a:off x="152400" y="4437180"/>
            <a:ext cx="8689148" cy="1430220"/>
          </a:xfrm>
          <a:prstGeom prst="rect">
            <a:avLst/>
          </a:prstGeom>
        </p:spPr>
        <p:txBody>
          <a:bodyPr vert="horz" lIns="91440" tIns="45720" rIns="91440" bIns="45720" rtlCol="0">
            <a:noAutofit/>
          </a:bodyPr>
          <a:lstStyle/>
          <a:p>
            <a:pPr marL="342900" lvl="0" indent="-342900" algn="just">
              <a:spcBef>
                <a:spcPct val="20000"/>
              </a:spcBef>
            </a:pPr>
            <a:r>
              <a:rPr lang="en-US" sz="1400" dirty="0" smtClean="0">
                <a:solidFill>
                  <a:schemeClr val="bg1"/>
                </a:solidFill>
                <a:latin typeface="Arial" pitchFamily="34" charset="0"/>
                <a:cs typeface="Arial" pitchFamily="34" charset="0"/>
              </a:rPr>
              <a:t>We </a:t>
            </a:r>
            <a:r>
              <a:rPr lang="en-US" sz="1300" dirty="0">
                <a:solidFill>
                  <a:schemeClr val="bg1"/>
                </a:solidFill>
                <a:latin typeface="Arial" pitchFamily="34" charset="0"/>
                <a:cs typeface="Arial" pitchFamily="34" charset="0"/>
              </a:rPr>
              <a:t>are trying to keep our old goodwill and maintain customer satisfaction and to serve our society and social development at large. </a:t>
            </a:r>
            <a:endParaRPr lang="en-US" sz="1300" dirty="0" smtClean="0">
              <a:solidFill>
                <a:schemeClr val="bg1"/>
              </a:solidFill>
              <a:latin typeface="Arial" pitchFamily="34" charset="0"/>
              <a:cs typeface="Arial" pitchFamily="34" charset="0"/>
            </a:endParaRPr>
          </a:p>
          <a:p>
            <a:pPr marL="342900" lvl="0" indent="-342900" algn="just">
              <a:spcBef>
                <a:spcPct val="20000"/>
              </a:spcBef>
            </a:pPr>
            <a:r>
              <a:rPr lang="en-US" sz="1300" dirty="0" smtClean="0">
                <a:solidFill>
                  <a:schemeClr val="bg1"/>
                </a:solidFill>
                <a:latin typeface="Arial" pitchFamily="34" charset="0"/>
                <a:cs typeface="Arial" pitchFamily="34" charset="0"/>
              </a:rPr>
              <a:t>       In Storage Tank Calibration Work our Mission / Goal for modernization (subject to weights &amp; measure Dept. approval) we will introduce safe laser beam measurement are also used for internal diameter measurement specifically for Horton sphere and underground cylindrical tanks.</a:t>
            </a:r>
          </a:p>
          <a:p>
            <a:pPr marL="342900" lvl="0" indent="-342900" algn="just">
              <a:spcBef>
                <a:spcPct val="20000"/>
              </a:spcBef>
            </a:pPr>
            <a:r>
              <a:rPr lang="en-US" sz="1300" dirty="0" smtClean="0">
                <a:solidFill>
                  <a:schemeClr val="bg1"/>
                </a:solidFill>
                <a:latin typeface="Arial" pitchFamily="34" charset="0"/>
                <a:cs typeface="Arial" pitchFamily="34" charset="0"/>
              </a:rPr>
              <a:t>       A combination of traditional physical calibration to the latest laser distance ranging and optical triangulation technology may be adopted in near future for accuracy. At the same time  we will try to acquire all India license for all states in India in our activity.</a:t>
            </a:r>
            <a:endParaRPr kumimoji="0" lang="en-US" sz="1300" i="0" u="none" strike="noStrike" kern="1200" cap="none" spc="0" normalizeH="0" baseline="0" noProof="0" dirty="0" smtClean="0">
              <a:ln>
                <a:noFill/>
              </a:ln>
              <a:solidFill>
                <a:schemeClr val="bg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7" name="Title 1"/>
          <p:cNvSpPr txBox="1">
            <a:spLocks/>
          </p:cNvSpPr>
          <p:nvPr/>
        </p:nvSpPr>
        <p:spPr>
          <a:xfrm>
            <a:off x="152400" y="4016375"/>
            <a:ext cx="2438400" cy="631825"/>
          </a:xfrm>
          <a:prstGeom prst="rect">
            <a:avLst/>
          </a:prstGeom>
          <a:ln>
            <a:noFill/>
          </a:ln>
          <a:effectLst/>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5">
                    <a:lumMod val="40000"/>
                    <a:lumOff val="60000"/>
                  </a:schemeClr>
                </a:solidFill>
                <a:effectLst/>
                <a:uLnTx/>
                <a:uFillTx/>
                <a:latin typeface="Arial Black" pitchFamily="34" charset="0"/>
                <a:ea typeface="+mj-ea"/>
                <a:cs typeface="Aharoni" pitchFamily="2" charset="-79"/>
              </a:rPr>
              <a:t>OUR 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12" presetClass="entr" presetSubtype="4" fill="hold" grpId="1"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par>
                                <p:cTn id="12" presetID="12" presetClass="entr" presetSubtype="4" fill="hold" grpId="1"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slide(fromBottom)">
                                      <p:cBhvr>
                                        <p:cTn id="14" dur="1000"/>
                                        <p:tgtEl>
                                          <p:spTgt spid="3">
                                            <p:txEl>
                                              <p:pRg st="1" end="1"/>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Bottom)">
                                      <p:cBhvr>
                                        <p:cTn id="17" dur="1000"/>
                                        <p:tgtEl>
                                          <p:spTgt spid="12"/>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ppt_x"/>
                                          </p:val>
                                        </p:tav>
                                        <p:tav tm="100000">
                                          <p:val>
                                            <p:strVal val="#ppt_x"/>
                                          </p:val>
                                        </p:tav>
                                      </p:tavLst>
                                    </p:anim>
                                    <p:anim calcmode="lin" valueType="num">
                                      <p:cBhvr additive="base">
                                        <p:cTn id="2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6" grpId="0"/>
      <p:bldP spid="1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685800"/>
            <a:ext cx="4419600" cy="2438400"/>
          </a:xfrm>
          <a:prstGeom prst="rect">
            <a:avLst/>
          </a:prstGeom>
          <a:ln>
            <a:noFill/>
          </a:ln>
          <a:effectLst/>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rPr>
              <a:t>In this presentation we will</a:t>
            </a:r>
            <a:r>
              <a:rPr kumimoji="0" lang="en-US" sz="2000" b="1" i="0" u="none" strike="noStrike" kern="1200" cap="none" spc="0" normalizeH="0" noProof="0" dirty="0" smtClean="0">
                <a:ln>
                  <a:noFill/>
                </a:ln>
                <a:solidFill>
                  <a:schemeClr val="accent5">
                    <a:lumMod val="50000"/>
                  </a:schemeClr>
                </a:solidFill>
                <a:effectLst/>
                <a:uLnTx/>
                <a:uFillTx/>
                <a:latin typeface="Arial" pitchFamily="34" charset="0"/>
                <a:ea typeface="+mj-ea"/>
                <a:cs typeface="Arial" pitchFamily="34" charset="0"/>
              </a:rPr>
              <a:t> d</a:t>
            </a:r>
            <a:r>
              <a:rPr lang="en-US" sz="2000" b="1" dirty="0" err="1" smtClean="0">
                <a:solidFill>
                  <a:schemeClr val="accent5">
                    <a:lumMod val="50000"/>
                  </a:schemeClr>
                </a:solidFill>
                <a:latin typeface="Arial" pitchFamily="34" charset="0"/>
                <a:ea typeface="+mj-ea"/>
                <a:cs typeface="Arial" pitchFamily="34" charset="0"/>
              </a:rPr>
              <a:t>emonstrate</a:t>
            </a:r>
            <a:r>
              <a:rPr lang="en-US" sz="2000" b="1" dirty="0" smtClean="0">
                <a:solidFill>
                  <a:schemeClr val="accent5">
                    <a:lumMod val="50000"/>
                  </a:schemeClr>
                </a:solidFill>
                <a:latin typeface="Arial" pitchFamily="34" charset="0"/>
                <a:ea typeface="+mj-ea"/>
                <a:cs typeface="Arial" pitchFamily="34" charset="0"/>
              </a:rPr>
              <a:t> how and more importantly why we calibrate large bulk oil cylindrical vertical storage tanks using the latest on-field optical techniques and modern computerized analysis.  </a:t>
            </a:r>
            <a:endParaRPr kumimoji="0" lang="en-US" sz="2000" b="1" i="0" u="none"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endParaRPr>
          </a:p>
        </p:txBody>
      </p:sp>
      <p:pic>
        <p:nvPicPr>
          <p:cNvPr id="6" name="Picture 5" descr="P5.jpg"/>
          <p:cNvPicPr>
            <a:picLocks noChangeAspect="1"/>
          </p:cNvPicPr>
          <p:nvPr/>
        </p:nvPicPr>
        <p:blipFill>
          <a:blip r:embed="rId3" cstate="print"/>
          <a:stretch>
            <a:fillRect/>
          </a:stretch>
        </p:blipFill>
        <p:spPr>
          <a:xfrm>
            <a:off x="5638800" y="3505200"/>
            <a:ext cx="2965704" cy="2569464"/>
          </a:xfrm>
          <a:prstGeom prst="rect">
            <a:avLst/>
          </a:prstGeom>
          <a:effectLst>
            <a:softEdge rad="63500"/>
          </a:effectLst>
        </p:spPr>
      </p:pic>
      <p:pic>
        <p:nvPicPr>
          <p:cNvPr id="7" name="Picture 6" descr="chk.jpg"/>
          <p:cNvPicPr>
            <a:picLocks noChangeAspect="1"/>
          </p:cNvPicPr>
          <p:nvPr/>
        </p:nvPicPr>
        <p:blipFill>
          <a:blip r:embed="rId4" cstate="print"/>
          <a:stretch>
            <a:fillRect/>
          </a:stretch>
        </p:blipFill>
        <p:spPr>
          <a:xfrm>
            <a:off x="5638800" y="761999"/>
            <a:ext cx="2971800" cy="2590801"/>
          </a:xfrm>
          <a:prstGeom prst="rect">
            <a:avLst/>
          </a:prstGeom>
          <a:effectLst>
            <a:softEdge rad="63500"/>
          </a:effectLst>
        </p:spPr>
      </p:pic>
      <p:pic>
        <p:nvPicPr>
          <p:cNvPr id="8" name="Picture 7" descr="123.jpg"/>
          <p:cNvPicPr>
            <a:picLocks noChangeAspect="1"/>
          </p:cNvPicPr>
          <p:nvPr/>
        </p:nvPicPr>
        <p:blipFill>
          <a:blip r:embed="rId5" cstate="print"/>
          <a:stretch>
            <a:fillRect/>
          </a:stretch>
        </p:blipFill>
        <p:spPr>
          <a:xfrm>
            <a:off x="1371600" y="3048000"/>
            <a:ext cx="1981200" cy="2971800"/>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par>
                                <p:cTn id="12" presetID="2" presetClass="entr" presetSubtype="12"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0-#ppt_w/2"/>
                                          </p:val>
                                        </p:tav>
                                        <p:tav tm="100000">
                                          <p:val>
                                            <p:strVal val="#ppt_x"/>
                                          </p:val>
                                        </p:tav>
                                      </p:tavLst>
                                    </p:anim>
                                    <p:anim calcmode="lin" valueType="num">
                                      <p:cBhvr additive="base">
                                        <p:cTn id="15" dur="10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371600"/>
            <a:ext cx="6555548" cy="4648200"/>
          </a:xfrm>
        </p:spPr>
        <p:txBody>
          <a:bodyPr>
            <a:normAutofit fontScale="92500" lnSpcReduction="10000"/>
          </a:bodyPr>
          <a:lstStyle/>
          <a:p>
            <a:pPr algn="just">
              <a:buBlip>
                <a:blip r:embed="rId3"/>
              </a:buBlip>
            </a:pPr>
            <a:r>
              <a:rPr lang="en-US" sz="2000" b="1" dirty="0" smtClean="0">
                <a:latin typeface="Arial" pitchFamily="34" charset="0"/>
                <a:cs typeface="Arial" pitchFamily="34" charset="0"/>
              </a:rPr>
              <a:t>Large tanks have varying diameters from top        shell to bottom shell not perceived by naked eye.</a:t>
            </a:r>
          </a:p>
          <a:p>
            <a:pPr algn="just">
              <a:buNone/>
            </a:pPr>
            <a:r>
              <a:rPr lang="en-US" sz="2000" b="1" dirty="0" smtClean="0">
                <a:latin typeface="Arial" pitchFamily="34" charset="0"/>
                <a:cs typeface="Arial" pitchFamily="34" charset="0"/>
              </a:rPr>
              <a:t> </a:t>
            </a:r>
          </a:p>
          <a:p>
            <a:pPr algn="just">
              <a:buBlip>
                <a:blip r:embed="rId3"/>
              </a:buBlip>
            </a:pPr>
            <a:r>
              <a:rPr lang="en-US" sz="2000" dirty="0">
                <a:latin typeface="Arial" pitchFamily="34" charset="0"/>
                <a:cs typeface="Arial" pitchFamily="34" charset="0"/>
              </a:rPr>
              <a:t> </a:t>
            </a:r>
            <a:r>
              <a:rPr lang="en-US" sz="2000" b="1" dirty="0" smtClean="0">
                <a:latin typeface="Arial" pitchFamily="34" charset="0"/>
                <a:cs typeface="Arial" pitchFamily="34" charset="0"/>
              </a:rPr>
              <a:t>Many due to tank settling, hydrostatic product head pressure, temperature in daily operation.</a:t>
            </a:r>
          </a:p>
          <a:p>
            <a:pPr algn="just">
              <a:buNone/>
            </a:pPr>
            <a:endParaRPr lang="en-US" sz="2000" b="1" dirty="0" smtClean="0">
              <a:latin typeface="Arial" pitchFamily="34" charset="0"/>
              <a:cs typeface="Arial" pitchFamily="34" charset="0"/>
            </a:endParaRPr>
          </a:p>
          <a:p>
            <a:pPr algn="just">
              <a:buBlip>
                <a:blip r:embed="rId3"/>
              </a:buBlip>
            </a:pPr>
            <a:r>
              <a:rPr lang="en-US" sz="2000" b="1" dirty="0">
                <a:latin typeface="Arial" pitchFamily="34" charset="0"/>
                <a:cs typeface="Arial" pitchFamily="34" charset="0"/>
              </a:rPr>
              <a:t> </a:t>
            </a:r>
            <a:r>
              <a:rPr lang="en-US" sz="2000" b="1" dirty="0" smtClean="0">
                <a:latin typeface="Arial" pitchFamily="34" charset="0"/>
                <a:cs typeface="Arial" pitchFamily="34" charset="0"/>
              </a:rPr>
              <a:t>Also due to unavoidable imperfect construction, repairs.</a:t>
            </a:r>
          </a:p>
          <a:p>
            <a:pPr algn="just">
              <a:buBlip>
                <a:blip r:embed="rId3"/>
              </a:buBlip>
            </a:pPr>
            <a:r>
              <a:rPr lang="en-US" sz="2000" b="1" dirty="0">
                <a:latin typeface="Arial" pitchFamily="34" charset="0"/>
                <a:cs typeface="Arial" pitchFamily="34" charset="0"/>
              </a:rPr>
              <a:t> </a:t>
            </a:r>
            <a:r>
              <a:rPr lang="en-US" sz="2000" b="1" dirty="0" smtClean="0">
                <a:latin typeface="Arial" pitchFamily="34" charset="0"/>
                <a:cs typeface="Arial" pitchFamily="34" charset="0"/>
              </a:rPr>
              <a:t>Tank shells expand / deform gradually in time.</a:t>
            </a:r>
          </a:p>
          <a:p>
            <a:pPr algn="just">
              <a:buNone/>
            </a:pPr>
            <a:endParaRPr lang="en-US" sz="2000" b="1" dirty="0" smtClean="0">
              <a:latin typeface="Arial" pitchFamily="34" charset="0"/>
              <a:cs typeface="Arial" pitchFamily="34" charset="0"/>
            </a:endParaRPr>
          </a:p>
          <a:p>
            <a:pPr algn="just">
              <a:buBlip>
                <a:blip r:embed="rId3"/>
              </a:buBlip>
            </a:pPr>
            <a:r>
              <a:rPr lang="en-US" sz="2000" b="1" dirty="0">
                <a:latin typeface="Arial" pitchFamily="34" charset="0"/>
                <a:cs typeface="Arial" pitchFamily="34" charset="0"/>
              </a:rPr>
              <a:t> </a:t>
            </a:r>
            <a:r>
              <a:rPr lang="en-US" sz="2000" b="1" dirty="0" smtClean="0">
                <a:latin typeface="Arial" pitchFamily="34" charset="0"/>
                <a:cs typeface="Arial" pitchFamily="34" charset="0"/>
              </a:rPr>
              <a:t>If not taken into account, leads to accumulated huge product losses or impractical gain.</a:t>
            </a:r>
          </a:p>
          <a:p>
            <a:pPr algn="just">
              <a:buNone/>
            </a:pPr>
            <a:endParaRPr lang="en-US" sz="2000" b="1" dirty="0" smtClean="0">
              <a:latin typeface="Arial" pitchFamily="34" charset="0"/>
              <a:cs typeface="Arial" pitchFamily="34" charset="0"/>
            </a:endParaRPr>
          </a:p>
          <a:p>
            <a:pPr algn="just">
              <a:buBlip>
                <a:blip r:embed="rId3"/>
              </a:buBlip>
            </a:pPr>
            <a:r>
              <a:rPr lang="en-US" sz="2000" b="1" dirty="0" smtClean="0">
                <a:latin typeface="Arial" pitchFamily="34" charset="0"/>
                <a:cs typeface="Arial" pitchFamily="34" charset="0"/>
              </a:rPr>
              <a:t>It will also strain your credibility with client / vendor and dispute with excise / customs.</a:t>
            </a:r>
          </a:p>
          <a:p>
            <a:pPr algn="just">
              <a:buBlip>
                <a:blip r:embed="rId3"/>
              </a:buBlip>
            </a:pPr>
            <a:endParaRPr lang="en-US" sz="2000" dirty="0">
              <a:latin typeface="Arial" pitchFamily="34" charset="0"/>
              <a:cs typeface="Arial" pitchFamily="34" charset="0"/>
            </a:endParaRPr>
          </a:p>
          <a:p>
            <a:pPr>
              <a:buFont typeface="Wingdings" pitchFamily="2" charset="2"/>
              <a:buChar char="q"/>
            </a:pPr>
            <a:endParaRPr lang="en-US" sz="2000" dirty="0">
              <a:latin typeface="Arial" pitchFamily="34" charset="0"/>
              <a:cs typeface="Arial" pitchFamily="34" charset="0"/>
            </a:endParaRPr>
          </a:p>
        </p:txBody>
      </p:sp>
      <p:sp>
        <p:nvSpPr>
          <p:cNvPr id="5" name="Title 1"/>
          <p:cNvSpPr txBox="1">
            <a:spLocks/>
          </p:cNvSpPr>
          <p:nvPr/>
        </p:nvSpPr>
        <p:spPr>
          <a:xfrm>
            <a:off x="304800" y="685800"/>
            <a:ext cx="4901424" cy="631825"/>
          </a:xfrm>
          <a:prstGeom prst="rect">
            <a:avLst/>
          </a:prstGeom>
          <a:ln>
            <a:noFill/>
          </a:ln>
          <a:effectLst>
            <a:outerShdw blurRad="50800" dist="38100" dir="5400000" algn="t" rotWithShape="0">
              <a:prstClr val="black">
                <a:alpha val="40000"/>
              </a:prstClr>
            </a:outerShdw>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accent5">
                    <a:lumMod val="50000"/>
                  </a:schemeClr>
                </a:solidFill>
                <a:latin typeface="Arial Black" pitchFamily="34" charset="0"/>
                <a:ea typeface="+mj-ea"/>
                <a:cs typeface="Aharoni" pitchFamily="2" charset="-79"/>
              </a:rPr>
              <a:t>The Problem – Inaccurate Volume</a:t>
            </a:r>
            <a:endParaRPr kumimoji="0" lang="en-US" sz="2000" b="0" i="0" u="none" strike="noStrike" kern="1200" cap="none" spc="0" normalizeH="0" baseline="0" noProof="0" dirty="0" smtClean="0">
              <a:ln>
                <a:noFill/>
              </a:ln>
              <a:solidFill>
                <a:schemeClr val="accent5">
                  <a:lumMod val="50000"/>
                </a:schemeClr>
              </a:solidFill>
              <a:effectLst/>
              <a:uLnTx/>
              <a:uFillTx/>
              <a:latin typeface="Arial Black" pitchFamily="34" charset="0"/>
              <a:ea typeface="+mj-ea"/>
              <a:cs typeface="Aharoni" pitchFamily="2" charset="-79"/>
            </a:endParaRPr>
          </a:p>
        </p:txBody>
      </p:sp>
      <p:pic>
        <p:nvPicPr>
          <p:cNvPr id="7" name="Picture 6" descr="P6.jpg"/>
          <p:cNvPicPr>
            <a:picLocks noChangeAspect="1"/>
          </p:cNvPicPr>
          <p:nvPr/>
        </p:nvPicPr>
        <p:blipFill>
          <a:blip r:embed="rId4" cstate="print"/>
          <a:stretch>
            <a:fillRect/>
          </a:stretch>
        </p:blipFill>
        <p:spPr>
          <a:xfrm>
            <a:off x="6934200" y="3587192"/>
            <a:ext cx="2051304" cy="1975408"/>
          </a:xfrm>
          <a:prstGeom prst="rect">
            <a:avLst/>
          </a:prstGeom>
        </p:spPr>
      </p:pic>
      <p:pic>
        <p:nvPicPr>
          <p:cNvPr id="8" name="Picture 7" descr="P7.jpg"/>
          <p:cNvPicPr>
            <a:picLocks noChangeAspect="1"/>
          </p:cNvPicPr>
          <p:nvPr/>
        </p:nvPicPr>
        <p:blipFill>
          <a:blip r:embed="rId5" cstate="print"/>
          <a:stretch>
            <a:fillRect/>
          </a:stretch>
        </p:blipFill>
        <p:spPr>
          <a:xfrm>
            <a:off x="6940060" y="1066800"/>
            <a:ext cx="2057400"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3" presetClass="entr" presetSubtype="1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linds(horizontal)">
                                      <p:cBhvr>
                                        <p:cTn id="19" dur="1000"/>
                                        <p:tgtEl>
                                          <p:spTgt spid="4">
                                            <p:txEl>
                                              <p:pRg st="0" end="0"/>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linds(horizontal)">
                                      <p:cBhvr>
                                        <p:cTn id="22" dur="1000"/>
                                        <p:tgtEl>
                                          <p:spTgt spid="4">
                                            <p:txEl>
                                              <p:pRg st="1" end="1"/>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linds(horizontal)">
                                      <p:cBhvr>
                                        <p:cTn id="25" dur="1000"/>
                                        <p:tgtEl>
                                          <p:spTgt spid="4">
                                            <p:txEl>
                                              <p:pRg st="2" end="2"/>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blinds(horizontal)">
                                      <p:cBhvr>
                                        <p:cTn id="28" dur="1000"/>
                                        <p:tgtEl>
                                          <p:spTgt spid="4">
                                            <p:txEl>
                                              <p:pRg st="4" end="4"/>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linds(horizontal)">
                                      <p:cBhvr>
                                        <p:cTn id="31" dur="1000"/>
                                        <p:tgtEl>
                                          <p:spTgt spid="4">
                                            <p:txEl>
                                              <p:pRg st="5" end="5"/>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blinds(horizontal)">
                                      <p:cBhvr>
                                        <p:cTn id="34" dur="1000"/>
                                        <p:tgtEl>
                                          <p:spTgt spid="4">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blinds(horizontal)">
                                      <p:cBhvr>
                                        <p:cTn id="37"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85800" y="593737"/>
            <a:ext cx="3200400" cy="631825"/>
          </a:xfrm>
          <a:prstGeom prst="rect">
            <a:avLst/>
          </a:prstGeom>
          <a:ln>
            <a:noFill/>
          </a:ln>
          <a:effectLst/>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accent5">
                    <a:lumMod val="50000"/>
                  </a:schemeClr>
                </a:solidFill>
                <a:effectLst/>
                <a:uLnTx/>
                <a:uFillTx/>
                <a:latin typeface="Arial Black" pitchFamily="34" charset="0"/>
                <a:ea typeface="+mj-ea"/>
                <a:cs typeface="Aharoni" pitchFamily="2" charset="-79"/>
              </a:rPr>
              <a:t>Problems</a:t>
            </a:r>
            <a:r>
              <a:rPr kumimoji="0" lang="en-US" b="0" i="0" u="none" strike="noStrike" kern="1200" cap="none" spc="0" normalizeH="0" noProof="0" dirty="0" smtClean="0">
                <a:ln>
                  <a:noFill/>
                </a:ln>
                <a:solidFill>
                  <a:schemeClr val="accent5">
                    <a:lumMod val="50000"/>
                  </a:schemeClr>
                </a:solidFill>
                <a:effectLst/>
                <a:uLnTx/>
                <a:uFillTx/>
                <a:latin typeface="Arial Black" pitchFamily="34" charset="0"/>
                <a:ea typeface="+mj-ea"/>
                <a:cs typeface="Aharoni" pitchFamily="2" charset="-79"/>
              </a:rPr>
              <a:t> on scaffolding</a:t>
            </a:r>
            <a:endParaRPr kumimoji="0" lang="en-US" b="0" i="0" u="none" strike="noStrike" kern="1200" cap="none" spc="0" normalizeH="0" baseline="0" noProof="0" dirty="0" smtClean="0">
              <a:ln>
                <a:noFill/>
              </a:ln>
              <a:solidFill>
                <a:schemeClr val="accent5">
                  <a:lumMod val="50000"/>
                </a:schemeClr>
              </a:solidFill>
              <a:effectLst/>
              <a:uLnTx/>
              <a:uFillTx/>
              <a:latin typeface="Arial Black" pitchFamily="34" charset="0"/>
              <a:ea typeface="+mj-ea"/>
              <a:cs typeface="Aharoni" pitchFamily="2" charset="-79"/>
            </a:endParaRPr>
          </a:p>
        </p:txBody>
      </p:sp>
      <p:sp>
        <p:nvSpPr>
          <p:cNvPr id="6" name="Title 1"/>
          <p:cNvSpPr txBox="1">
            <a:spLocks/>
          </p:cNvSpPr>
          <p:nvPr/>
        </p:nvSpPr>
        <p:spPr>
          <a:xfrm>
            <a:off x="381000" y="1295400"/>
            <a:ext cx="7772400" cy="6248400"/>
          </a:xfrm>
          <a:prstGeom prst="rect">
            <a:avLst/>
          </a:prstGeom>
          <a:ln>
            <a:noFill/>
          </a:ln>
          <a:effectLst/>
        </p:spPr>
        <p:txBody>
          <a:bodyPr vert="horz" lIns="91440" tIns="45720" rIns="91440" bIns="45720" numCol="2"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lang="en-US" sz="2000" dirty="0">
              <a:solidFill>
                <a:schemeClr val="accent5">
                  <a:lumMod val="50000"/>
                </a:schemeClr>
              </a:solidFill>
              <a:latin typeface="Arial" pitchFamily="34" charset="0"/>
              <a:ea typeface="+mj-ea"/>
              <a:cs typeface="Arial"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accent5">
                    <a:lumMod val="50000"/>
                  </a:schemeClr>
                </a:solidFill>
                <a:latin typeface="Arial" pitchFamily="34" charset="0"/>
                <a:ea typeface="+mj-ea"/>
                <a:cs typeface="Arial" pitchFamily="34" charset="0"/>
              </a:rPr>
              <a:t>  </a:t>
            </a:r>
            <a:endParaRPr kumimoji="0" lang="en-US" sz="2000" i="0" u="none" strike="noStrike" kern="1200" cap="none" spc="0" normalizeH="0" baseline="0" noProof="0" dirty="0" smtClean="0">
              <a:ln>
                <a:noFill/>
              </a:ln>
              <a:solidFill>
                <a:schemeClr val="accent5">
                  <a:lumMod val="50000"/>
                </a:schemeClr>
              </a:solidFill>
              <a:effectLst/>
              <a:uLnTx/>
              <a:uFillTx/>
              <a:latin typeface="Arial" pitchFamily="34" charset="0"/>
              <a:ea typeface="+mj-ea"/>
              <a:cs typeface="Arial" pitchFamily="34" charset="0"/>
            </a:endParaRPr>
          </a:p>
        </p:txBody>
      </p:sp>
      <p:sp>
        <p:nvSpPr>
          <p:cNvPr id="8" name="TextBox 7"/>
          <p:cNvSpPr txBox="1"/>
          <p:nvPr/>
        </p:nvSpPr>
        <p:spPr>
          <a:xfrm>
            <a:off x="0" y="1101794"/>
            <a:ext cx="4724400" cy="5386090"/>
          </a:xfrm>
          <a:prstGeom prst="rect">
            <a:avLst/>
          </a:prstGeom>
          <a:noFill/>
        </p:spPr>
        <p:txBody>
          <a:bodyPr wrap="square" numCol="1" rtlCol="0">
            <a:spAutoFit/>
          </a:bodyPr>
          <a:lstStyle/>
          <a:p>
            <a:pPr>
              <a:buBlip>
                <a:blip r:embed="rId3"/>
              </a:buBlip>
            </a:pPr>
            <a:r>
              <a:rPr lang="en-US" sz="1400" b="1" dirty="0" smtClean="0">
                <a:latin typeface="Arial" pitchFamily="34" charset="0"/>
                <a:cs typeface="Arial" pitchFamily="34" charset="0"/>
              </a:rPr>
              <a:t>   </a:t>
            </a:r>
            <a:r>
              <a:rPr lang="en-US" sz="1300" b="1" dirty="0" smtClean="0">
                <a:latin typeface="Arial" pitchFamily="34" charset="0"/>
                <a:cs typeface="Arial" pitchFamily="34" charset="0"/>
              </a:rPr>
              <a:t>Scaffolding around tank</a:t>
            </a:r>
          </a:p>
          <a:p>
            <a:endParaRPr lang="en-US" sz="1300" b="1" dirty="0" smtClean="0">
              <a:latin typeface="Arial" pitchFamily="34" charset="0"/>
              <a:cs typeface="Arial" pitchFamily="34" charset="0"/>
            </a:endParaRPr>
          </a:p>
          <a:p>
            <a:pPr>
              <a:buBlip>
                <a:blip r:embed="rId3"/>
              </a:buBlip>
            </a:pPr>
            <a:r>
              <a:rPr lang="en-US" sz="1300" b="1" dirty="0" smtClean="0">
                <a:latin typeface="Arial" pitchFamily="34" charset="0"/>
                <a:cs typeface="Arial" pitchFamily="34" charset="0"/>
              </a:rPr>
              <a:t>   Scaffolding not practical at all locations.</a:t>
            </a:r>
          </a:p>
          <a:p>
            <a:endParaRPr lang="en-US" sz="1300" b="1" dirty="0" smtClean="0">
              <a:latin typeface="Arial" pitchFamily="34" charset="0"/>
              <a:cs typeface="Arial" pitchFamily="34" charset="0"/>
            </a:endParaRPr>
          </a:p>
          <a:p>
            <a:pPr>
              <a:buBlip>
                <a:blip r:embed="rId3"/>
              </a:buBlip>
            </a:pPr>
            <a:r>
              <a:rPr lang="en-US" sz="1300" b="1" dirty="0">
                <a:latin typeface="Arial" pitchFamily="34" charset="0"/>
                <a:cs typeface="Arial" pitchFamily="34" charset="0"/>
              </a:rPr>
              <a:t> </a:t>
            </a:r>
            <a:r>
              <a:rPr lang="en-US" sz="1300" b="1" dirty="0" smtClean="0">
                <a:latin typeface="Arial" pitchFamily="34" charset="0"/>
                <a:cs typeface="Arial" pitchFamily="34" charset="0"/>
              </a:rPr>
              <a:t>  Lots of manpower required at site, availability and</a:t>
            </a:r>
          </a:p>
          <a:p>
            <a:r>
              <a:rPr lang="en-US" sz="1300" b="1" dirty="0" smtClean="0">
                <a:latin typeface="Arial" pitchFamily="34" charset="0"/>
                <a:cs typeface="Arial" pitchFamily="34" charset="0"/>
              </a:rPr>
              <a:t>      skill is a big problem.</a:t>
            </a:r>
          </a:p>
          <a:p>
            <a:endParaRPr lang="en-US" sz="1300" b="1" dirty="0" smtClean="0">
              <a:latin typeface="Arial" pitchFamily="34" charset="0"/>
              <a:cs typeface="Arial" pitchFamily="34" charset="0"/>
            </a:endParaRPr>
          </a:p>
          <a:p>
            <a:pPr>
              <a:buBlip>
                <a:blip r:embed="rId3"/>
              </a:buBlip>
            </a:pPr>
            <a:r>
              <a:rPr lang="en-US" sz="1300" b="1" dirty="0" smtClean="0">
                <a:latin typeface="Arial" pitchFamily="34" charset="0"/>
                <a:cs typeface="Arial" pitchFamily="34" charset="0"/>
              </a:rPr>
              <a:t>   Vital safety questions on scaffolding.</a:t>
            </a:r>
          </a:p>
          <a:p>
            <a:endParaRPr lang="en-US" sz="1300" b="1" dirty="0" smtClean="0">
              <a:latin typeface="Arial" pitchFamily="34" charset="0"/>
              <a:cs typeface="Arial" pitchFamily="34" charset="0"/>
            </a:endParaRPr>
          </a:p>
          <a:p>
            <a:pPr>
              <a:buBlip>
                <a:blip r:embed="rId3"/>
              </a:buBlip>
            </a:pPr>
            <a:r>
              <a:rPr lang="en-US" sz="1300" b="1" dirty="0">
                <a:latin typeface="Arial" pitchFamily="34" charset="0"/>
                <a:cs typeface="Arial" pitchFamily="34" charset="0"/>
              </a:rPr>
              <a:t> </a:t>
            </a:r>
            <a:r>
              <a:rPr lang="en-US" sz="1300" b="1" dirty="0" smtClean="0">
                <a:latin typeface="Arial" pitchFamily="34" charset="0"/>
                <a:cs typeface="Arial" pitchFamily="34" charset="0"/>
              </a:rPr>
              <a:t>   Time consuming.</a:t>
            </a:r>
          </a:p>
          <a:p>
            <a:endParaRPr lang="en-US" sz="1300" b="1" dirty="0" smtClean="0">
              <a:latin typeface="Arial" pitchFamily="34" charset="0"/>
              <a:cs typeface="Arial" pitchFamily="34" charset="0"/>
            </a:endParaRPr>
          </a:p>
          <a:p>
            <a:pPr>
              <a:buBlip>
                <a:blip r:embed="rId3"/>
              </a:buBlip>
            </a:pPr>
            <a:r>
              <a:rPr lang="en-US" sz="1300" b="1" dirty="0" smtClean="0">
                <a:latin typeface="Arial" pitchFamily="34" charset="0"/>
                <a:cs typeface="Arial" pitchFamily="34" charset="0"/>
              </a:rPr>
              <a:t>    Strapping tapes require parallel path without sagging</a:t>
            </a:r>
          </a:p>
          <a:p>
            <a:r>
              <a:rPr lang="en-US" sz="1300" b="1" dirty="0">
                <a:latin typeface="Arial" pitchFamily="34" charset="0"/>
                <a:cs typeface="Arial" pitchFamily="34" charset="0"/>
              </a:rPr>
              <a:t> </a:t>
            </a:r>
            <a:r>
              <a:rPr lang="en-US" sz="1300" b="1" dirty="0" smtClean="0">
                <a:latin typeface="Arial" pitchFamily="34" charset="0"/>
                <a:cs typeface="Arial" pitchFamily="34" charset="0"/>
              </a:rPr>
              <a:t>      around the tank circumference – difficult to maintain </a:t>
            </a:r>
          </a:p>
          <a:p>
            <a:r>
              <a:rPr lang="en-US" sz="1300" b="1" dirty="0">
                <a:latin typeface="Arial" pitchFamily="34" charset="0"/>
                <a:cs typeface="Arial" pitchFamily="34" charset="0"/>
              </a:rPr>
              <a:t> </a:t>
            </a:r>
            <a:r>
              <a:rPr lang="en-US" sz="1300" b="1" dirty="0" smtClean="0">
                <a:latin typeface="Arial" pitchFamily="34" charset="0"/>
                <a:cs typeface="Arial" pitchFamily="34" charset="0"/>
              </a:rPr>
              <a:t>      on high scaffolding &amp; windy conditions.</a:t>
            </a:r>
          </a:p>
          <a:p>
            <a:endParaRPr lang="en-US" sz="1300" b="1" dirty="0" smtClean="0">
              <a:latin typeface="Arial" pitchFamily="34" charset="0"/>
              <a:cs typeface="Arial" pitchFamily="34" charset="0"/>
            </a:endParaRPr>
          </a:p>
          <a:p>
            <a:pPr>
              <a:buBlip>
                <a:blip r:embed="rId3"/>
              </a:buBlip>
            </a:pPr>
            <a:r>
              <a:rPr lang="en-US" sz="1300" b="1" dirty="0" smtClean="0">
                <a:latin typeface="Arial" pitchFamily="34" charset="0"/>
                <a:cs typeface="Arial" pitchFamily="34" charset="0"/>
              </a:rPr>
              <a:t>    Difficult to maintain  even strapping tape tension of </a:t>
            </a:r>
          </a:p>
          <a:p>
            <a:r>
              <a:rPr lang="en-US" sz="1300" b="1" dirty="0" smtClean="0">
                <a:latin typeface="Arial" pitchFamily="34" charset="0"/>
                <a:cs typeface="Arial" pitchFamily="34" charset="0"/>
              </a:rPr>
              <a:t>       4.5 </a:t>
            </a:r>
            <a:r>
              <a:rPr lang="en-US" sz="1300" b="1" dirty="0" err="1" smtClean="0">
                <a:latin typeface="Arial" pitchFamily="34" charset="0"/>
                <a:cs typeface="Arial" pitchFamily="34" charset="0"/>
              </a:rPr>
              <a:t>kgf</a:t>
            </a:r>
            <a:r>
              <a:rPr lang="en-US" sz="1300" b="1" dirty="0" smtClean="0">
                <a:latin typeface="Arial" pitchFamily="34" charset="0"/>
                <a:cs typeface="Arial" pitchFamily="34" charset="0"/>
              </a:rPr>
              <a:t> on high scaffolding may result in inaccurate</a:t>
            </a:r>
          </a:p>
          <a:p>
            <a:r>
              <a:rPr lang="en-US" sz="1300" b="1" dirty="0">
                <a:latin typeface="Arial" pitchFamily="34" charset="0"/>
                <a:cs typeface="Arial" pitchFamily="34" charset="0"/>
              </a:rPr>
              <a:t> </a:t>
            </a:r>
            <a:r>
              <a:rPr lang="en-US" sz="1300" b="1" dirty="0" smtClean="0">
                <a:latin typeface="Arial" pitchFamily="34" charset="0"/>
                <a:cs typeface="Arial" pitchFamily="34" charset="0"/>
              </a:rPr>
              <a:t>      circumference readout and hence inaccurate volume.</a:t>
            </a:r>
          </a:p>
          <a:p>
            <a:endParaRPr lang="en-US" sz="1300" b="1" dirty="0">
              <a:latin typeface="Arial" pitchFamily="34" charset="0"/>
              <a:cs typeface="Arial" pitchFamily="34" charset="0"/>
            </a:endParaRPr>
          </a:p>
          <a:p>
            <a:pPr>
              <a:buBlip>
                <a:blip r:embed="rId3"/>
              </a:buBlip>
            </a:pPr>
            <a:r>
              <a:rPr lang="en-US" sz="1300" b="1" dirty="0" smtClean="0">
                <a:latin typeface="Arial" pitchFamily="34" charset="0"/>
                <a:cs typeface="Arial" pitchFamily="34" charset="0"/>
              </a:rPr>
              <a:t>    Analog tape reading dependent  on the personnel on</a:t>
            </a:r>
          </a:p>
          <a:p>
            <a:r>
              <a:rPr lang="en-US" sz="1300" b="1" dirty="0">
                <a:latin typeface="Arial" pitchFamily="34" charset="0"/>
                <a:cs typeface="Arial" pitchFamily="34" charset="0"/>
              </a:rPr>
              <a:t> </a:t>
            </a:r>
            <a:r>
              <a:rPr lang="en-US" sz="1300" b="1" dirty="0" smtClean="0">
                <a:latin typeface="Arial" pitchFamily="34" charset="0"/>
                <a:cs typeface="Arial" pitchFamily="34" charset="0"/>
              </a:rPr>
              <a:t>     scaffolding , in-consistent parallax &amp; human error can</a:t>
            </a:r>
          </a:p>
          <a:p>
            <a:r>
              <a:rPr lang="en-US" sz="1300" b="1" dirty="0">
                <a:latin typeface="Arial" pitchFamily="34" charset="0"/>
                <a:cs typeface="Arial" pitchFamily="34" charset="0"/>
              </a:rPr>
              <a:t> </a:t>
            </a:r>
            <a:r>
              <a:rPr lang="en-US" sz="1300" b="1" dirty="0" smtClean="0">
                <a:latin typeface="Arial" pitchFamily="34" charset="0"/>
                <a:cs typeface="Arial" pitchFamily="34" charset="0"/>
              </a:rPr>
              <a:t>     occur.</a:t>
            </a:r>
          </a:p>
          <a:p>
            <a:endParaRPr lang="en-US" sz="1300" b="1" dirty="0">
              <a:latin typeface="Arial" pitchFamily="34" charset="0"/>
              <a:cs typeface="Arial" pitchFamily="34" charset="0"/>
            </a:endParaRPr>
          </a:p>
          <a:p>
            <a:pPr>
              <a:buBlip>
                <a:blip r:embed="rId3"/>
              </a:buBlip>
            </a:pPr>
            <a:r>
              <a:rPr lang="en-US" sz="1300" b="1" dirty="0" smtClean="0">
                <a:latin typeface="Arial" pitchFamily="34" charset="0"/>
                <a:cs typeface="Arial" pitchFamily="34" charset="0"/>
              </a:rPr>
              <a:t>    Tape path around circumference is localized, tilt</a:t>
            </a:r>
          </a:p>
          <a:p>
            <a:r>
              <a:rPr lang="en-US" sz="1300" b="1" dirty="0" smtClean="0">
                <a:latin typeface="Arial" pitchFamily="34" charset="0"/>
                <a:cs typeface="Arial" pitchFamily="34" charset="0"/>
              </a:rPr>
              <a:t>       bulges and expansions are not measured. </a:t>
            </a:r>
          </a:p>
          <a:p>
            <a:r>
              <a:rPr lang="en-US" b="1" dirty="0" smtClean="0">
                <a:latin typeface="Arial" pitchFamily="34" charset="0"/>
                <a:cs typeface="Arial" pitchFamily="34" charset="0"/>
              </a:rPr>
              <a:t> </a:t>
            </a:r>
            <a:endParaRPr lang="en-US" b="1" dirty="0">
              <a:latin typeface="Arial" pitchFamily="34" charset="0"/>
              <a:cs typeface="Arial" pitchFamily="34" charset="0"/>
            </a:endParaRPr>
          </a:p>
        </p:txBody>
      </p:sp>
      <p:sp>
        <p:nvSpPr>
          <p:cNvPr id="9" name="TextBox 8"/>
          <p:cNvSpPr txBox="1"/>
          <p:nvPr/>
        </p:nvSpPr>
        <p:spPr>
          <a:xfrm>
            <a:off x="4600136" y="1090910"/>
            <a:ext cx="4724400" cy="5386090"/>
          </a:xfrm>
          <a:prstGeom prst="rect">
            <a:avLst/>
          </a:prstGeom>
          <a:noFill/>
        </p:spPr>
        <p:txBody>
          <a:bodyPr wrap="square" numCol="1" rtlCol="0">
            <a:spAutoFit/>
          </a:bodyPr>
          <a:lstStyle/>
          <a:p>
            <a:pPr>
              <a:buBlip>
                <a:blip r:embed="rId3"/>
              </a:buBlip>
            </a:pPr>
            <a:r>
              <a:rPr lang="en-US" sz="1400" b="1" dirty="0" smtClean="0">
                <a:latin typeface="Arial" pitchFamily="34" charset="0"/>
                <a:cs typeface="Arial" pitchFamily="34" charset="0"/>
              </a:rPr>
              <a:t>   </a:t>
            </a:r>
            <a:r>
              <a:rPr lang="en-US" sz="1300" b="1" dirty="0" smtClean="0">
                <a:latin typeface="Arial" pitchFamily="34" charset="0"/>
                <a:cs typeface="Arial" pitchFamily="34" charset="0"/>
              </a:rPr>
              <a:t>No scaffolding required.</a:t>
            </a:r>
          </a:p>
          <a:p>
            <a:endParaRPr lang="en-US" sz="1300" b="1" dirty="0" smtClean="0">
              <a:latin typeface="Arial" pitchFamily="34" charset="0"/>
              <a:cs typeface="Arial" pitchFamily="34" charset="0"/>
            </a:endParaRPr>
          </a:p>
          <a:p>
            <a:pPr>
              <a:buBlip>
                <a:blip r:embed="rId3"/>
              </a:buBlip>
            </a:pPr>
            <a:r>
              <a:rPr lang="en-US" sz="1300" b="1" dirty="0" smtClean="0">
                <a:latin typeface="Arial" pitchFamily="34" charset="0"/>
                <a:cs typeface="Arial" pitchFamily="34" charset="0"/>
              </a:rPr>
              <a:t>   No location problem.</a:t>
            </a:r>
          </a:p>
          <a:p>
            <a:endParaRPr lang="en-US" sz="1300" b="1" dirty="0" smtClean="0">
              <a:latin typeface="Arial" pitchFamily="34" charset="0"/>
              <a:cs typeface="Arial" pitchFamily="34" charset="0"/>
            </a:endParaRPr>
          </a:p>
          <a:p>
            <a:pPr>
              <a:buBlip>
                <a:blip r:embed="rId3"/>
              </a:buBlip>
            </a:pPr>
            <a:r>
              <a:rPr lang="en-US" sz="1300" b="1" dirty="0">
                <a:latin typeface="Arial" pitchFamily="34" charset="0"/>
                <a:cs typeface="Arial" pitchFamily="34" charset="0"/>
              </a:rPr>
              <a:t> </a:t>
            </a:r>
            <a:r>
              <a:rPr lang="en-US" sz="1300" b="1" dirty="0" smtClean="0">
                <a:latin typeface="Arial" pitchFamily="34" charset="0"/>
                <a:cs typeface="Arial" pitchFamily="34" charset="0"/>
              </a:rPr>
              <a:t>  Single or 2 operators required.</a:t>
            </a:r>
          </a:p>
          <a:p>
            <a:endParaRPr lang="en-US" sz="1300" b="1" dirty="0" smtClean="0">
              <a:latin typeface="Arial" pitchFamily="34" charset="0"/>
              <a:cs typeface="Arial" pitchFamily="34" charset="0"/>
            </a:endParaRPr>
          </a:p>
          <a:p>
            <a:pPr>
              <a:buBlip>
                <a:blip r:embed="rId3"/>
              </a:buBlip>
            </a:pPr>
            <a:r>
              <a:rPr lang="en-US" sz="1300" b="1" dirty="0" smtClean="0">
                <a:latin typeface="Arial" pitchFamily="34" charset="0"/>
                <a:cs typeface="Arial" pitchFamily="34" charset="0"/>
              </a:rPr>
              <a:t>   Completely safe – from ground.</a:t>
            </a:r>
          </a:p>
          <a:p>
            <a:endParaRPr lang="en-US" sz="1300" b="1" dirty="0" smtClean="0">
              <a:latin typeface="Arial" pitchFamily="34" charset="0"/>
              <a:cs typeface="Arial" pitchFamily="34" charset="0"/>
            </a:endParaRPr>
          </a:p>
          <a:p>
            <a:pPr>
              <a:buBlip>
                <a:blip r:embed="rId3"/>
              </a:buBlip>
            </a:pPr>
            <a:r>
              <a:rPr lang="en-US" sz="1300" b="1" dirty="0">
                <a:latin typeface="Arial" pitchFamily="34" charset="0"/>
                <a:cs typeface="Arial" pitchFamily="34" charset="0"/>
              </a:rPr>
              <a:t> </a:t>
            </a:r>
            <a:r>
              <a:rPr lang="en-US" sz="1300" b="1" dirty="0" smtClean="0">
                <a:latin typeface="Arial" pitchFamily="34" charset="0"/>
                <a:cs typeface="Arial" pitchFamily="34" charset="0"/>
              </a:rPr>
              <a:t>   Fast execution.</a:t>
            </a:r>
          </a:p>
          <a:p>
            <a:endParaRPr lang="en-US" sz="1300" b="1" dirty="0" smtClean="0">
              <a:latin typeface="Arial" pitchFamily="34" charset="0"/>
              <a:cs typeface="Arial" pitchFamily="34" charset="0"/>
            </a:endParaRPr>
          </a:p>
          <a:p>
            <a:pPr>
              <a:buBlip>
                <a:blip r:embed="rId3"/>
              </a:buBlip>
            </a:pPr>
            <a:r>
              <a:rPr lang="en-US" sz="1300" b="1" dirty="0" smtClean="0">
                <a:latin typeface="Arial" pitchFamily="34" charset="0"/>
                <a:cs typeface="Arial" pitchFamily="34" charset="0"/>
              </a:rPr>
              <a:t>    Digital total station system is leveled electronically </a:t>
            </a:r>
          </a:p>
          <a:p>
            <a:r>
              <a:rPr lang="en-US" sz="1300" b="1" dirty="0">
                <a:latin typeface="Arial" pitchFamily="34" charset="0"/>
                <a:cs typeface="Arial" pitchFamily="34" charset="0"/>
              </a:rPr>
              <a:t> </a:t>
            </a:r>
            <a:r>
              <a:rPr lang="en-US" sz="1300" b="1" dirty="0" smtClean="0">
                <a:latin typeface="Arial" pitchFamily="34" charset="0"/>
                <a:cs typeface="Arial" pitchFamily="34" charset="0"/>
              </a:rPr>
              <a:t>      instantly without physical intervention from the </a:t>
            </a:r>
          </a:p>
          <a:p>
            <a:r>
              <a:rPr lang="en-US" sz="1300" b="1" dirty="0">
                <a:latin typeface="Arial" pitchFamily="34" charset="0"/>
                <a:cs typeface="Arial" pitchFamily="34" charset="0"/>
              </a:rPr>
              <a:t> </a:t>
            </a:r>
            <a:r>
              <a:rPr lang="en-US" sz="1300" b="1" dirty="0" smtClean="0">
                <a:latin typeface="Arial" pitchFamily="34" charset="0"/>
                <a:cs typeface="Arial" pitchFamily="34" charset="0"/>
              </a:rPr>
              <a:t>      ground itself.</a:t>
            </a:r>
          </a:p>
          <a:p>
            <a:endParaRPr lang="en-US" sz="1300" b="1" dirty="0" smtClean="0">
              <a:latin typeface="Arial" pitchFamily="34" charset="0"/>
              <a:cs typeface="Arial" pitchFamily="34" charset="0"/>
            </a:endParaRPr>
          </a:p>
          <a:p>
            <a:pPr>
              <a:buBlip>
                <a:blip r:embed="rId3"/>
              </a:buBlip>
            </a:pPr>
            <a:r>
              <a:rPr lang="en-US" sz="1300" b="1" dirty="0" smtClean="0">
                <a:latin typeface="Arial" pitchFamily="34" charset="0"/>
                <a:cs typeface="Arial" pitchFamily="34" charset="0"/>
              </a:rPr>
              <a:t>    Very accurate, fast and error-free digital reading</a:t>
            </a:r>
          </a:p>
          <a:p>
            <a:r>
              <a:rPr lang="en-US" sz="1300" b="1" dirty="0">
                <a:latin typeface="Arial" pitchFamily="34" charset="0"/>
                <a:cs typeface="Arial" pitchFamily="34" charset="0"/>
              </a:rPr>
              <a:t> </a:t>
            </a:r>
            <a:r>
              <a:rPr lang="en-US" sz="1300" b="1" dirty="0" smtClean="0">
                <a:latin typeface="Arial" pitchFamily="34" charset="0"/>
                <a:cs typeface="Arial" pitchFamily="34" charset="0"/>
              </a:rPr>
              <a:t>      which is analyzed on computer software to provide </a:t>
            </a:r>
          </a:p>
          <a:p>
            <a:r>
              <a:rPr lang="en-US" sz="1300" b="1" dirty="0">
                <a:latin typeface="Arial" pitchFamily="34" charset="0"/>
                <a:cs typeface="Arial" pitchFamily="34" charset="0"/>
              </a:rPr>
              <a:t> </a:t>
            </a:r>
            <a:r>
              <a:rPr lang="en-US" sz="1300" b="1" dirty="0" smtClean="0">
                <a:latin typeface="Arial" pitchFamily="34" charset="0"/>
                <a:cs typeface="Arial" pitchFamily="34" charset="0"/>
              </a:rPr>
              <a:t>      accurate volumes at all levels.</a:t>
            </a:r>
          </a:p>
          <a:p>
            <a:endParaRPr lang="en-US" sz="1300" b="1" dirty="0">
              <a:latin typeface="Arial" pitchFamily="34" charset="0"/>
              <a:cs typeface="Arial" pitchFamily="34" charset="0"/>
            </a:endParaRPr>
          </a:p>
          <a:p>
            <a:pPr>
              <a:buBlip>
                <a:blip r:embed="rId3"/>
              </a:buBlip>
            </a:pPr>
            <a:r>
              <a:rPr lang="en-US" sz="1300" b="1" dirty="0" smtClean="0">
                <a:latin typeface="Arial" pitchFamily="34" charset="0"/>
                <a:cs typeface="Arial" pitchFamily="34" charset="0"/>
              </a:rPr>
              <a:t>    No analog approximation – direct digital readings </a:t>
            </a:r>
          </a:p>
          <a:p>
            <a:r>
              <a:rPr lang="en-US" sz="1300" b="1" dirty="0">
                <a:latin typeface="Arial" pitchFamily="34" charset="0"/>
                <a:cs typeface="Arial" pitchFamily="34" charset="0"/>
              </a:rPr>
              <a:t> </a:t>
            </a:r>
            <a:r>
              <a:rPr lang="en-US" sz="1300" b="1" dirty="0" smtClean="0">
                <a:latin typeface="Arial" pitchFamily="34" charset="0"/>
                <a:cs typeface="Arial" pitchFamily="34" charset="0"/>
              </a:rPr>
              <a:t>      from station to computer no parallax - viewfinder .</a:t>
            </a:r>
          </a:p>
          <a:p>
            <a:r>
              <a:rPr lang="en-US" sz="1300" b="1" dirty="0">
                <a:latin typeface="Arial" pitchFamily="34" charset="0"/>
                <a:cs typeface="Arial" pitchFamily="34" charset="0"/>
              </a:rPr>
              <a:t> </a:t>
            </a:r>
            <a:r>
              <a:rPr lang="en-US" sz="1300" b="1" dirty="0" smtClean="0">
                <a:latin typeface="Arial" pitchFamily="34" charset="0"/>
                <a:cs typeface="Arial" pitchFamily="34" charset="0"/>
              </a:rPr>
              <a:t>      reticule aligns directly with tank edge.</a:t>
            </a:r>
          </a:p>
          <a:p>
            <a:endParaRPr lang="en-US" sz="1300" b="1" dirty="0">
              <a:latin typeface="Arial" pitchFamily="34" charset="0"/>
              <a:cs typeface="Arial" pitchFamily="34" charset="0"/>
            </a:endParaRPr>
          </a:p>
          <a:p>
            <a:pPr>
              <a:buBlip>
                <a:blip r:embed="rId3"/>
              </a:buBlip>
            </a:pPr>
            <a:r>
              <a:rPr lang="en-US" sz="1300" b="1" dirty="0" smtClean="0">
                <a:latin typeface="Arial" pitchFamily="34" charset="0"/>
                <a:cs typeface="Arial" pitchFamily="34" charset="0"/>
              </a:rPr>
              <a:t>    Angular readings are spread out evenly around the</a:t>
            </a:r>
          </a:p>
          <a:p>
            <a:r>
              <a:rPr lang="en-US" sz="1300" b="1" dirty="0">
                <a:latin typeface="Arial" pitchFamily="34" charset="0"/>
                <a:cs typeface="Arial" pitchFamily="34" charset="0"/>
              </a:rPr>
              <a:t> </a:t>
            </a:r>
            <a:r>
              <a:rPr lang="en-US" sz="1300" b="1" dirty="0" smtClean="0">
                <a:latin typeface="Arial" pitchFamily="34" charset="0"/>
                <a:cs typeface="Arial" pitchFamily="34" charset="0"/>
              </a:rPr>
              <a:t>     circumferential plane which gives us total indication</a:t>
            </a:r>
          </a:p>
          <a:p>
            <a:r>
              <a:rPr lang="en-US" sz="1300" b="1" dirty="0">
                <a:latin typeface="Arial" pitchFamily="34" charset="0"/>
                <a:cs typeface="Arial" pitchFamily="34" charset="0"/>
              </a:rPr>
              <a:t> </a:t>
            </a:r>
            <a:r>
              <a:rPr lang="en-US" sz="1300" b="1" dirty="0" smtClean="0">
                <a:latin typeface="Arial" pitchFamily="34" charset="0"/>
                <a:cs typeface="Arial" pitchFamily="34" charset="0"/>
              </a:rPr>
              <a:t>     of tank bulges, contractions, tilt and shape. </a:t>
            </a:r>
          </a:p>
          <a:p>
            <a:r>
              <a:rPr lang="en-US" b="1" dirty="0" smtClean="0">
                <a:latin typeface="Arial" pitchFamily="34" charset="0"/>
                <a:cs typeface="Arial" pitchFamily="34" charset="0"/>
              </a:rPr>
              <a:t> </a:t>
            </a:r>
            <a:endParaRPr lang="en-US" b="1" dirty="0">
              <a:latin typeface="Arial" pitchFamily="34" charset="0"/>
              <a:cs typeface="Arial" pitchFamily="34" charset="0"/>
            </a:endParaRPr>
          </a:p>
        </p:txBody>
      </p:sp>
      <p:sp>
        <p:nvSpPr>
          <p:cNvPr id="10" name="Title 1"/>
          <p:cNvSpPr txBox="1">
            <a:spLocks/>
          </p:cNvSpPr>
          <p:nvPr/>
        </p:nvSpPr>
        <p:spPr>
          <a:xfrm>
            <a:off x="4495800" y="609600"/>
            <a:ext cx="4648200" cy="631825"/>
          </a:xfrm>
          <a:prstGeom prst="rect">
            <a:avLst/>
          </a:prstGeom>
          <a:ln>
            <a:noFill/>
          </a:ln>
          <a:effectLst/>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accent5">
                    <a:lumMod val="50000"/>
                  </a:schemeClr>
                </a:solidFill>
                <a:effectLst/>
                <a:uLnTx/>
                <a:uFillTx/>
                <a:latin typeface="Arial Black" pitchFamily="34" charset="0"/>
                <a:ea typeface="+mj-ea"/>
                <a:cs typeface="Aharoni" pitchFamily="2" charset="-79"/>
              </a:rPr>
              <a:t>Digital optical method solutions</a:t>
            </a:r>
          </a:p>
        </p:txBody>
      </p:sp>
      <p:pic>
        <p:nvPicPr>
          <p:cNvPr id="11" name="Picture 10" descr="P8.jpg"/>
          <p:cNvPicPr>
            <a:picLocks noChangeAspect="1"/>
          </p:cNvPicPr>
          <p:nvPr/>
        </p:nvPicPr>
        <p:blipFill>
          <a:blip r:embed="rId4" cstate="print"/>
          <a:stretch>
            <a:fillRect/>
          </a:stretch>
        </p:blipFill>
        <p:spPr>
          <a:xfrm>
            <a:off x="7543800" y="1143000"/>
            <a:ext cx="1446276" cy="1446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Bottom)">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chart.jpg"/>
          <p:cNvPicPr>
            <a:picLocks noChangeAspect="1"/>
          </p:cNvPicPr>
          <p:nvPr/>
        </p:nvPicPr>
        <p:blipFill>
          <a:blip r:embed="rId3" cstate="print"/>
          <a:stretch>
            <a:fillRect/>
          </a:stretch>
        </p:blipFill>
        <p:spPr>
          <a:xfrm>
            <a:off x="1905000" y="2514600"/>
            <a:ext cx="5300472" cy="3525128"/>
          </a:xfrm>
          <a:prstGeom prst="rect">
            <a:avLst/>
          </a:prstGeom>
        </p:spPr>
      </p:pic>
      <p:sp>
        <p:nvSpPr>
          <p:cNvPr id="5" name="Content Placeholder 2"/>
          <p:cNvSpPr>
            <a:spLocks noGrp="1"/>
          </p:cNvSpPr>
          <p:nvPr>
            <p:ph idx="1"/>
          </p:nvPr>
        </p:nvSpPr>
        <p:spPr>
          <a:xfrm>
            <a:off x="226252" y="552164"/>
            <a:ext cx="8689148" cy="2037472"/>
          </a:xfrm>
        </p:spPr>
        <p:txBody>
          <a:bodyPr>
            <a:normAutofit/>
          </a:bodyPr>
          <a:lstStyle/>
          <a:p>
            <a:pPr algn="just">
              <a:buNone/>
            </a:pPr>
            <a:r>
              <a:rPr lang="en-US" sz="1800" b="1" dirty="0" smtClean="0">
                <a:solidFill>
                  <a:schemeClr val="accent5">
                    <a:lumMod val="75000"/>
                  </a:schemeClr>
                </a:solidFill>
                <a:latin typeface="Arial" pitchFamily="34" charset="0"/>
                <a:cs typeface="Arial" pitchFamily="34" charset="0"/>
              </a:rPr>
              <a:t>In combination with circumferential strapping of a reference shell as per API 2550 or ISO 7507 (1), we follow “Optical Triangulation method” for calibration of vertical cylindrical tanks as per ISO 7507 – part 3 International standard. Here we will see how we use a Digital electronic total station combined with computer software to get diameters for all the shells up to the top. This method is better than EODR, which we will explain later. </a:t>
            </a:r>
            <a:endParaRPr lang="en-US" sz="1800" dirty="0">
              <a:solidFill>
                <a:schemeClr val="accent5">
                  <a:lumMod val="75000"/>
                </a:schemeClr>
              </a:solidFill>
              <a:latin typeface="Arial" pitchFamily="34" charset="0"/>
              <a:cs typeface="Arial" pitchFamily="34" charset="0"/>
            </a:endParaRPr>
          </a:p>
          <a:p>
            <a:pPr>
              <a:buFont typeface="Wingdings" pitchFamily="2" charset="2"/>
              <a:buChar char="q"/>
            </a:pPr>
            <a:endParaRPr lang="en-US" sz="2000" dirty="0">
              <a:solidFill>
                <a:schemeClr val="accent5">
                  <a:lumMod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1"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4)">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52864" y="241611"/>
            <a:ext cx="8382000" cy="923330"/>
          </a:xfrm>
          <a:prstGeom prst="rect">
            <a:avLst/>
          </a:prstGeom>
          <a:noFill/>
        </p:spPr>
        <p:txBody>
          <a:bodyPr wrap="square" rtlCol="0">
            <a:spAutoFit/>
          </a:bodyPr>
          <a:lstStyle/>
          <a:p>
            <a:pPr algn="just"/>
            <a:r>
              <a:rPr lang="en-US" b="1" dirty="0" smtClean="0">
                <a:solidFill>
                  <a:schemeClr val="bg1"/>
                </a:solidFill>
              </a:rPr>
              <a:t>The station is placed on a tripod on a fixed position and leveled. We need to measure  the angular value between points A and B on a particular shell. A and B is a horizontal plane and are end points on the shell which are tangential to our line of straight </a:t>
            </a:r>
            <a:endParaRPr lang="en-US" b="1" dirty="0">
              <a:solidFill>
                <a:schemeClr val="bg1"/>
              </a:solidFill>
            </a:endParaRPr>
          </a:p>
        </p:txBody>
      </p:sp>
      <p:sp>
        <p:nvSpPr>
          <p:cNvPr id="7" name="TextBox 6"/>
          <p:cNvSpPr txBox="1"/>
          <p:nvPr/>
        </p:nvSpPr>
        <p:spPr>
          <a:xfrm>
            <a:off x="1905000" y="5562600"/>
            <a:ext cx="457200" cy="584775"/>
          </a:xfrm>
          <a:prstGeom prst="rect">
            <a:avLst/>
          </a:prstGeom>
          <a:noFill/>
        </p:spPr>
        <p:txBody>
          <a:bodyPr wrap="square" rtlCol="0">
            <a:spAutoFit/>
          </a:bodyPr>
          <a:lstStyle/>
          <a:p>
            <a:r>
              <a:rPr lang="en-US" sz="3200" b="1" dirty="0" smtClean="0">
                <a:solidFill>
                  <a:srgbClr val="FFFF00"/>
                </a:solidFill>
              </a:rPr>
              <a:t>A</a:t>
            </a:r>
            <a:endParaRPr lang="en-US" sz="3200" b="1" dirty="0">
              <a:solidFill>
                <a:srgbClr val="FFFF00"/>
              </a:solidFill>
            </a:endParaRPr>
          </a:p>
        </p:txBody>
      </p:sp>
      <p:sp>
        <p:nvSpPr>
          <p:cNvPr id="8" name="TextBox 7"/>
          <p:cNvSpPr txBox="1"/>
          <p:nvPr/>
        </p:nvSpPr>
        <p:spPr>
          <a:xfrm>
            <a:off x="6858000" y="5562600"/>
            <a:ext cx="457200" cy="584775"/>
          </a:xfrm>
          <a:prstGeom prst="rect">
            <a:avLst/>
          </a:prstGeom>
          <a:noFill/>
        </p:spPr>
        <p:txBody>
          <a:bodyPr wrap="square" rtlCol="0">
            <a:spAutoFit/>
          </a:bodyPr>
          <a:lstStyle/>
          <a:p>
            <a:r>
              <a:rPr lang="en-US" sz="3200" b="1" dirty="0">
                <a:solidFill>
                  <a:srgbClr val="FFFF00"/>
                </a:solidFill>
              </a:rPr>
              <a:t>B</a:t>
            </a:r>
          </a:p>
        </p:txBody>
      </p:sp>
      <p:cxnSp>
        <p:nvCxnSpPr>
          <p:cNvPr id="17" name="Straight Arrow Connector 16"/>
          <p:cNvCxnSpPr/>
          <p:nvPr/>
        </p:nvCxnSpPr>
        <p:spPr>
          <a:xfrm>
            <a:off x="1710396" y="5562600"/>
            <a:ext cx="8042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6629400" y="5562600"/>
            <a:ext cx="762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23" presetClass="entr" presetSubtype="16"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ppt_w</p:attrName>
                                        </p:attrNameLst>
                                      </p:cBhvr>
                                      <p:tavLst>
                                        <p:tav tm="0">
                                          <p:val>
                                            <p:fltVal val="0"/>
                                          </p:val>
                                        </p:tav>
                                        <p:tav tm="100000">
                                          <p:val>
                                            <p:strVal val="#ppt_w"/>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1"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TotalTime>
  <Words>2549</Words>
  <Application>Microsoft Office PowerPoint</Application>
  <PresentationFormat>On-screen Show (4:3)</PresentationFormat>
  <Paragraphs>308</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Aharoni</vt:lpstr>
      <vt:lpstr>Arial</vt:lpstr>
      <vt:lpstr>Arial Black</vt:lpstr>
      <vt:lpstr>Calibri</vt:lpstr>
      <vt:lpstr>Impact</vt:lpstr>
      <vt:lpstr>Wingdings</vt:lpstr>
      <vt:lpstr>Office Theme</vt:lpstr>
      <vt:lpstr>M/S GIRISH CHANDRA GHOSH &amp; G.G.S.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M/S GIRISH CHANDRA GHOSH &amp; G.G.S.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GIRISH CHANDRA GHOSH &amp; G.G.S.</dc:title>
  <dc:creator>Tin</dc:creator>
  <cp:lastModifiedBy>Naresh Agarwal</cp:lastModifiedBy>
  <cp:revision>194</cp:revision>
  <dcterms:created xsi:type="dcterms:W3CDTF">2013-08-25T06:12:11Z</dcterms:created>
  <dcterms:modified xsi:type="dcterms:W3CDTF">2021-03-04T09:14:31Z</dcterms:modified>
</cp:coreProperties>
</file>